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theme/themeOverride5.xml" ContentType="application/vnd.openxmlformats-officedocument.themeOverr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heme/themeOverride3.xml" ContentType="application/vnd.openxmlformats-officedocument.themeOverr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charts/chart7.xml" ContentType="application/vnd.openxmlformats-officedocument.drawingml.char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charts/chart1.xml" ContentType="application/vnd.openxmlformats-officedocument.drawingml.char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theme/themeOverride8.xml" ContentType="application/vnd.openxmlformats-officedocument.themeOverr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quickStyle3.xml" ContentType="application/vnd.openxmlformats-officedocument.drawingml.diagramStyle+xml"/>
  <Override PartName="/ppt/theme/themeOverride6.xml" ContentType="application/vnd.openxmlformats-officedocument.themeOverr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theme/themeOverride4.xml" ContentType="application/vnd.openxmlformats-officedocument.themeOverr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diagrams/layout4.xml" ContentType="application/vnd.openxmlformats-officedocument.drawingml.diagramLayout+xml"/>
  <Override PartName="/ppt/charts/chart8.xml" ContentType="application/vnd.openxmlformats-officedocument.drawingml.char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charts/chart6.xml" ContentType="application/vnd.openxmlformats-officedocument.drawingml.chart+xml"/>
  <Override PartName="/ppt/diagrams/data3.xml" ContentType="application/vnd.openxmlformats-officedocument.drawingml.diagramData+xml"/>
  <Override PartName="/ppt/charts/chart4.xml" ContentType="application/vnd.openxmlformats-officedocument.drawingml.char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theme/themeOverride7.xml" ContentType="application/vnd.openxmlformats-officedocument.themeOverr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60" r:id="rId4"/>
    <p:sldId id="259" r:id="rId5"/>
    <p:sldId id="258" r:id="rId6"/>
    <p:sldId id="261" r:id="rId7"/>
    <p:sldId id="262" r:id="rId8"/>
    <p:sldId id="264" r:id="rId9"/>
    <p:sldId id="265" r:id="rId10"/>
    <p:sldId id="263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307" r:id="rId27"/>
    <p:sldId id="281" r:id="rId28"/>
    <p:sldId id="297" r:id="rId29"/>
    <p:sldId id="298" r:id="rId30"/>
    <p:sldId id="299" r:id="rId31"/>
    <p:sldId id="300" r:id="rId32"/>
    <p:sldId id="301" r:id="rId33"/>
    <p:sldId id="302" r:id="rId34"/>
    <p:sldId id="303" r:id="rId35"/>
    <p:sldId id="282" r:id="rId36"/>
    <p:sldId id="304" r:id="rId37"/>
    <p:sldId id="305" r:id="rId38"/>
    <p:sldId id="306" r:id="rId39"/>
    <p:sldId id="283" r:id="rId40"/>
    <p:sldId id="284" r:id="rId41"/>
    <p:sldId id="285" r:id="rId42"/>
    <p:sldId id="289" r:id="rId43"/>
    <p:sldId id="288" r:id="rId44"/>
    <p:sldId id="287" r:id="rId45"/>
    <p:sldId id="286" r:id="rId46"/>
    <p:sldId id="292" r:id="rId47"/>
    <p:sldId id="293" r:id="rId48"/>
    <p:sldId id="294" r:id="rId49"/>
    <p:sldId id="295" r:id="rId50"/>
    <p:sldId id="296" r:id="rId5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0099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5" autoAdjust="0"/>
    <p:restoredTop sz="94598" autoAdjust="0"/>
  </p:normalViewPr>
  <p:slideViewPr>
    <p:cSldViewPr>
      <p:cViewPr varScale="1">
        <p:scale>
          <a:sx n="90" d="100"/>
          <a:sy n="90" d="100"/>
        </p:scale>
        <p:origin x="-120" y="-5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2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3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4.xlsx"/><Relationship Id="rId1" Type="http://schemas.openxmlformats.org/officeDocument/2006/relationships/themeOverride" Target="../theme/themeOverride4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5.xlsx"/><Relationship Id="rId1" Type="http://schemas.openxmlformats.org/officeDocument/2006/relationships/themeOverride" Target="../theme/themeOverride5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6.xlsx"/><Relationship Id="rId1" Type="http://schemas.openxmlformats.org/officeDocument/2006/relationships/themeOverride" Target="../theme/themeOverride6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7.xlsx"/><Relationship Id="rId1" Type="http://schemas.openxmlformats.org/officeDocument/2006/relationships/themeOverride" Target="../theme/themeOverride7.xm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8.xlsx"/><Relationship Id="rId1" Type="http://schemas.openxmlformats.org/officeDocument/2006/relationships/themeOverride" Target="../theme/themeOverrid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lrMapOvr bg1="lt1" tx1="dk1" bg2="lt2" tx2="dk2" accent1="accent1" accent2="accent2" accent3="accent3" accent4="accent4" accent5="accent5" accent6="accent6" hlink="hlink" folHlink="folHlink"/>
  <c:chart>
    <c:title>
      <c:layout/>
    </c:title>
    <c:view3D>
      <c:rotX val="75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2021 год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/>
          </c:spPr>
          <c:explosion val="11"/>
          <c:dLbls>
            <c:showPercent val="1"/>
          </c:dLbls>
          <c:cat>
            <c:strRef>
              <c:f>Лист1!$A$2:$A$4</c:f>
              <c:strCache>
                <c:ptCount val="3"/>
                <c:pt idx="0">
                  <c:v>безвозмездные поступления </c:v>
                </c:pt>
                <c:pt idx="1">
                  <c:v>налоговые доходы </c:v>
                </c:pt>
                <c:pt idx="2">
                  <c:v>неналоговые доходы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279703.36300000001</c:v>
                </c:pt>
                <c:pt idx="1">
                  <c:v>126242.799</c:v>
                </c:pt>
                <c:pt idx="2">
                  <c:v>30500.231</c:v>
                </c:pt>
              </c:numCache>
            </c:numRef>
          </c:val>
        </c:ser>
        <c:dLbls>
          <c:showPercent val="1"/>
        </c:dLbls>
      </c:pie3DChart>
      <c:spPr>
        <a:noFill/>
        <a:ln w="25395">
          <a:noFill/>
        </a:ln>
      </c:spPr>
    </c:plotArea>
    <c:legend>
      <c:legendPos val="r"/>
      <c:layout/>
    </c:legend>
    <c:plotVisOnly val="1"/>
    <c:dispBlanksAs val="zero"/>
  </c:chart>
  <c:spPr>
    <a:gradFill flip="none" rotWithShape="1">
      <a:gsLst>
        <a:gs pos="0">
          <a:srgbClr val="6EA0B0">
            <a:lumMod val="40000"/>
            <a:lumOff val="60000"/>
            <a:shade val="30000"/>
            <a:satMod val="115000"/>
          </a:srgbClr>
        </a:gs>
        <a:gs pos="50000">
          <a:srgbClr val="6EA0B0">
            <a:lumMod val="40000"/>
            <a:lumOff val="60000"/>
            <a:shade val="67500"/>
            <a:satMod val="115000"/>
          </a:srgbClr>
        </a:gs>
        <a:gs pos="100000">
          <a:srgbClr val="6EA0B0">
            <a:lumMod val="40000"/>
            <a:lumOff val="60000"/>
            <a:shade val="100000"/>
            <a:satMod val="115000"/>
          </a:srgbClr>
        </a:gs>
      </a:gsLst>
      <a:lin ang="10800000" scaled="1"/>
      <a:tileRect/>
    </a:gradFill>
  </c:spPr>
  <c:externalData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ru-RU"/>
              <a:t>2022 год</a:t>
            </a:r>
          </a:p>
        </c:rich>
      </c:tx>
      <c:layout/>
    </c:title>
    <c:view3D>
      <c:rotX val="75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2022 год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/>
          </c:spPr>
          <c:explosion val="11"/>
          <c:dLbls>
            <c:numFmt formatCode="0.0%" sourceLinked="0"/>
            <c:showPercent val="1"/>
            <c:showLeaderLines val="1"/>
          </c:dLbls>
          <c:cat>
            <c:strRef>
              <c:f>Лист1!$A$2:$A$4</c:f>
              <c:strCache>
                <c:ptCount val="3"/>
                <c:pt idx="0">
                  <c:v>безвозмездные поступления </c:v>
                </c:pt>
                <c:pt idx="1">
                  <c:v>налоговые доходы </c:v>
                </c:pt>
                <c:pt idx="2">
                  <c:v>неналоговые доходы 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262375.07699999999</c:v>
                </c:pt>
                <c:pt idx="1">
                  <c:v>113316.849</c:v>
                </c:pt>
                <c:pt idx="2">
                  <c:v>30299.748000000007</c:v>
                </c:pt>
              </c:numCache>
            </c:numRef>
          </c:val>
        </c:ser>
        <c:dLbls>
          <c:showPercent val="1"/>
        </c:dLbls>
      </c:pie3DChart>
      <c:spPr>
        <a:noFill/>
        <a:ln w="27573">
          <a:noFill/>
        </a:ln>
      </c:spPr>
    </c:plotArea>
    <c:legend>
      <c:legendPos val="r"/>
      <c:layout/>
    </c:legend>
    <c:plotVisOnly val="1"/>
    <c:dispBlanksAs val="zero"/>
  </c:chart>
  <c:spPr>
    <a:gradFill flip="none" rotWithShape="1">
      <a:gsLst>
        <a:gs pos="0">
          <a:srgbClr val="6EA0B0">
            <a:lumMod val="40000"/>
            <a:lumOff val="60000"/>
            <a:shade val="30000"/>
            <a:satMod val="115000"/>
          </a:srgbClr>
        </a:gs>
        <a:gs pos="50000">
          <a:srgbClr val="6EA0B0">
            <a:lumMod val="40000"/>
            <a:lumOff val="60000"/>
            <a:shade val="67500"/>
            <a:satMod val="115000"/>
          </a:srgbClr>
        </a:gs>
        <a:gs pos="100000">
          <a:srgbClr val="6EA0B0">
            <a:lumMod val="40000"/>
            <a:lumOff val="60000"/>
            <a:shade val="100000"/>
            <a:satMod val="115000"/>
          </a:srgbClr>
        </a:gs>
      </a:gsLst>
      <a:lin ang="10800000" scaled="1"/>
      <a:tileRect/>
    </a:gradFill>
  </c:spPr>
  <c:externalData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title>
      <c:layout/>
    </c:title>
    <c:view3D>
      <c:rotX val="75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2023 год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/>
          </c:spPr>
          <c:explosion val="11"/>
          <c:dLbls>
            <c:dLbl>
              <c:idx val="2"/>
              <c:layout/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/>
                      <a:t>9,</a:t>
                    </a:r>
                    <a:r>
                      <a:rPr lang="ru-RU"/>
                      <a:t>6</a:t>
                    </a:r>
                    <a:r>
                      <a:rPr lang="en-US"/>
                      <a:t>%</a:t>
                    </a:r>
                  </a:p>
                </c:rich>
              </c:tx>
              <c:numFmt formatCode="0.0%" sourceLinked="0"/>
              <c:spPr/>
              <c:dLblPos val="bestFit"/>
            </c:dLbl>
            <c:numFmt formatCode="0.0%" sourceLinked="0"/>
            <c:showPercent val="1"/>
            <c:showLeaderLines val="1"/>
          </c:dLbls>
          <c:cat>
            <c:strRef>
              <c:f>Лист1!$A$2:$A$4</c:f>
              <c:strCache>
                <c:ptCount val="3"/>
                <c:pt idx="0">
                  <c:v>безвозмездные поступления </c:v>
                </c:pt>
                <c:pt idx="1">
                  <c:v>налоговые доходы </c:v>
                </c:pt>
                <c:pt idx="2">
                  <c:v>неналоговые доходы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262288.11499999999</c:v>
                </c:pt>
                <c:pt idx="1">
                  <c:v>111799.664</c:v>
                </c:pt>
                <c:pt idx="2">
                  <c:v>30299.748000000007</c:v>
                </c:pt>
              </c:numCache>
            </c:numRef>
          </c:val>
        </c:ser>
        <c:dLbls>
          <c:showPercent val="1"/>
        </c:dLbls>
      </c:pie3DChart>
      <c:spPr>
        <a:noFill/>
        <a:ln w="25398">
          <a:noFill/>
        </a:ln>
      </c:spPr>
    </c:plotArea>
    <c:legend>
      <c:legendPos val="r"/>
      <c:layout/>
    </c:legend>
    <c:plotVisOnly val="1"/>
    <c:dispBlanksAs val="zero"/>
  </c:chart>
  <c:spPr>
    <a:gradFill flip="none" rotWithShape="1">
      <a:gsLst>
        <a:gs pos="0">
          <a:srgbClr val="6EA0B0">
            <a:lumMod val="40000"/>
            <a:lumOff val="60000"/>
            <a:shade val="30000"/>
            <a:satMod val="115000"/>
          </a:srgbClr>
        </a:gs>
        <a:gs pos="50000">
          <a:srgbClr val="6EA0B0">
            <a:lumMod val="40000"/>
            <a:lumOff val="60000"/>
            <a:shade val="67500"/>
            <a:satMod val="115000"/>
          </a:srgbClr>
        </a:gs>
        <a:gs pos="100000">
          <a:srgbClr val="6EA0B0">
            <a:lumMod val="40000"/>
            <a:lumOff val="60000"/>
            <a:shade val="100000"/>
            <a:satMod val="115000"/>
          </a:srgbClr>
        </a:gs>
      </a:gsLst>
      <a:lin ang="10800000" scaled="1"/>
      <a:tileRect/>
    </a:gradFill>
  </c:spPr>
  <c:externalData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view3D>
      <c:depthPercent val="100"/>
      <c:perspective val="30"/>
    </c:view3D>
    <c:plotArea>
      <c:layout>
        <c:manualLayout>
          <c:layoutTarget val="inner"/>
          <c:xMode val="edge"/>
          <c:yMode val="edge"/>
          <c:x val="0.19363917564820698"/>
          <c:y val="7.9292301957772107E-2"/>
          <c:w val="0.43173431734317341"/>
          <c:h val="0.5054945054945057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безвозмездные поступления  тыс.руб</c:v>
                </c:pt>
              </c:strCache>
            </c:strRef>
          </c:tx>
          <c:cat>
            <c:strRef>
              <c:f>Лист1!$A$2:$A$7</c:f>
              <c:strCache>
                <c:ptCount val="5"/>
                <c:pt idx="0">
                  <c:v>2019 год (факт 480 121,3 тыс.руб)</c:v>
                </c:pt>
                <c:pt idx="1">
                  <c:v>2020 год (план 551 814,683 тыс.руб.)</c:v>
                </c:pt>
                <c:pt idx="2">
                  <c:v>2021 год (прогноз 436 446,393 тыс.руб.)</c:v>
                </c:pt>
                <c:pt idx="3">
                  <c:v>2022 год (прогноз 405 991,674 тыс.руб.)</c:v>
                </c:pt>
                <c:pt idx="4">
                  <c:v>2023 год (прогноз 404387,527 тыс.руб. )</c:v>
                </c:pt>
              </c:strCache>
            </c:strRef>
          </c:cat>
          <c:val>
            <c:numRef>
              <c:f>Лист1!$B$2:$B$7</c:f>
              <c:numCache>
                <c:formatCode>#,##0.00</c:formatCode>
                <c:ptCount val="6"/>
                <c:pt idx="0" formatCode="#,##0">
                  <c:v>286454</c:v>
                </c:pt>
                <c:pt idx="1">
                  <c:v>301023.58299999993</c:v>
                </c:pt>
                <c:pt idx="2">
                  <c:v>279703.36300000001</c:v>
                </c:pt>
                <c:pt idx="3">
                  <c:v>262375.07699999999</c:v>
                </c:pt>
                <c:pt idx="4">
                  <c:v>262288.11499999999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налоговые  и неналоговые доходы тыс. руб.</c:v>
                </c:pt>
              </c:strCache>
            </c:strRef>
          </c:tx>
          <c:cat>
            <c:strRef>
              <c:f>Лист1!$A$2:$A$7</c:f>
              <c:strCache>
                <c:ptCount val="5"/>
                <c:pt idx="0">
                  <c:v>2019 год (факт 480 121,3 тыс.руб)</c:v>
                </c:pt>
                <c:pt idx="1">
                  <c:v>2020 год (план 551 814,683 тыс.руб.)</c:v>
                </c:pt>
                <c:pt idx="2">
                  <c:v>2021 год (прогноз 436 446,393 тыс.руб.)</c:v>
                </c:pt>
                <c:pt idx="3">
                  <c:v>2022 год (прогноз 405 991,674 тыс.руб.)</c:v>
                </c:pt>
                <c:pt idx="4">
                  <c:v>2023 год (прогноз 404387,527 тыс.руб. )</c:v>
                </c:pt>
              </c:strCache>
            </c:strRef>
          </c:cat>
          <c:val>
            <c:numRef>
              <c:f>Лист1!$C$2:$C$7</c:f>
              <c:numCache>
                <c:formatCode>#,##0.00</c:formatCode>
                <c:ptCount val="6"/>
                <c:pt idx="0">
                  <c:v>193667.3</c:v>
                </c:pt>
                <c:pt idx="1">
                  <c:v>250791.1</c:v>
                </c:pt>
                <c:pt idx="2">
                  <c:v>156743.03</c:v>
                </c:pt>
                <c:pt idx="3">
                  <c:v>143616.59700000001</c:v>
                </c:pt>
                <c:pt idx="4">
                  <c:v>142099.41200000001</c:v>
                </c:pt>
              </c:numCache>
            </c:numRef>
          </c:val>
        </c:ser>
        <c:ser>
          <c:idx val="2"/>
          <c:order val="2"/>
          <c:tx>
            <c:strRef>
              <c:f>Лист1!$B$1</c:f>
              <c:strCache>
                <c:ptCount val="1"/>
                <c:pt idx="0">
                  <c:v>безвозмездные поступления  тыс.руб</c:v>
                </c:pt>
              </c:strCache>
            </c:strRef>
          </c:tx>
          <c:cat>
            <c:strRef>
              <c:f>Лист1!$A$2:$A$7</c:f>
              <c:strCache>
                <c:ptCount val="5"/>
                <c:pt idx="0">
                  <c:v>2019 год (факт 480 121,3 тыс.руб)</c:v>
                </c:pt>
                <c:pt idx="1">
                  <c:v>2020 год (план 551 814,683 тыс.руб.)</c:v>
                </c:pt>
                <c:pt idx="2">
                  <c:v>2021 год (прогноз 436 446,393 тыс.руб.)</c:v>
                </c:pt>
                <c:pt idx="3">
                  <c:v>2022 год (прогноз 405 991,674 тыс.руб.)</c:v>
                </c:pt>
                <c:pt idx="4">
                  <c:v>2023 год (прогноз 404387,527 тыс.руб. )</c:v>
                </c:pt>
              </c:strCache>
            </c:strRef>
          </c:cat>
          <c:val>
            <c:numRef>
              <c:f>Лист1!$B$2:$B$7</c:f>
              <c:numCache>
                <c:formatCode>#,##0.00</c:formatCode>
                <c:ptCount val="6"/>
                <c:pt idx="0" formatCode="#,##0">
                  <c:v>286454</c:v>
                </c:pt>
                <c:pt idx="1">
                  <c:v>301023.58299999993</c:v>
                </c:pt>
                <c:pt idx="2">
                  <c:v>279703.36300000001</c:v>
                </c:pt>
                <c:pt idx="3">
                  <c:v>262375.07699999999</c:v>
                </c:pt>
                <c:pt idx="4">
                  <c:v>262288.11499999999</c:v>
                </c:pt>
              </c:numCache>
            </c:numRef>
          </c:val>
        </c:ser>
        <c:ser>
          <c:idx val="3"/>
          <c:order val="3"/>
          <c:tx>
            <c:strRef>
              <c:f>Лист1!$C$1</c:f>
              <c:strCache>
                <c:ptCount val="1"/>
                <c:pt idx="0">
                  <c:v>налоговые  и неналоговые доходы тыс. руб.</c:v>
                </c:pt>
              </c:strCache>
            </c:strRef>
          </c:tx>
          <c:cat>
            <c:strRef>
              <c:f>Лист1!$A$2:$A$7</c:f>
              <c:strCache>
                <c:ptCount val="5"/>
                <c:pt idx="0">
                  <c:v>2019 год (факт 480 121,3 тыс.руб)</c:v>
                </c:pt>
                <c:pt idx="1">
                  <c:v>2020 год (план 551 814,683 тыс.руб.)</c:v>
                </c:pt>
                <c:pt idx="2">
                  <c:v>2021 год (прогноз 436 446,393 тыс.руб.)</c:v>
                </c:pt>
                <c:pt idx="3">
                  <c:v>2022 год (прогноз 405 991,674 тыс.руб.)</c:v>
                </c:pt>
                <c:pt idx="4">
                  <c:v>2023 год (прогноз 404387,527 тыс.руб. )</c:v>
                </c:pt>
              </c:strCache>
            </c:strRef>
          </c:cat>
          <c:val>
            <c:numRef>
              <c:f>Лист1!$C$2:$C$7</c:f>
              <c:numCache>
                <c:formatCode>#,##0.00</c:formatCode>
                <c:ptCount val="6"/>
                <c:pt idx="0">
                  <c:v>193667.3</c:v>
                </c:pt>
                <c:pt idx="1">
                  <c:v>250791.1</c:v>
                </c:pt>
                <c:pt idx="2">
                  <c:v>156743.03</c:v>
                </c:pt>
                <c:pt idx="3">
                  <c:v>143616.59700000001</c:v>
                </c:pt>
                <c:pt idx="4">
                  <c:v>142099.41200000001</c:v>
                </c:pt>
              </c:numCache>
            </c:numRef>
          </c:val>
        </c:ser>
        <c:shape val="box"/>
        <c:axId val="129391232"/>
        <c:axId val="130943232"/>
        <c:axId val="0"/>
      </c:bar3DChart>
      <c:catAx>
        <c:axId val="129391232"/>
        <c:scaling>
          <c:orientation val="minMax"/>
        </c:scaling>
        <c:axPos val="b"/>
        <c:numFmt formatCode="General" sourceLinked="1"/>
        <c:tickLblPos val="nextTo"/>
        <c:txPr>
          <a:bodyPr rot="-2700000" vert="horz"/>
          <a:lstStyle/>
          <a:p>
            <a:pPr>
              <a:defRPr sz="1022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130943232"/>
        <c:crosses val="autoZero"/>
        <c:auto val="1"/>
        <c:lblAlgn val="ctr"/>
        <c:lblOffset val="100"/>
      </c:catAx>
      <c:valAx>
        <c:axId val="130943232"/>
        <c:scaling>
          <c:orientation val="minMax"/>
        </c:scaling>
        <c:axPos val="l"/>
        <c:majorGridlines/>
        <c:numFmt formatCode="#,##0" sourceLinked="1"/>
        <c:tickLblPos val="nextTo"/>
        <c:txPr>
          <a:bodyPr rot="0" vert="horz"/>
          <a:lstStyle/>
          <a:p>
            <a:pPr>
              <a:defRPr sz="1022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129391232"/>
        <c:crosses val="autoZero"/>
        <c:crossBetween val="between"/>
      </c:valAx>
      <c:spPr>
        <a:noFill/>
        <a:ln w="25968">
          <a:noFill/>
        </a:ln>
      </c:spPr>
    </c:plotArea>
    <c:legend>
      <c:legendPos val="r"/>
      <c:layout/>
      <c:txPr>
        <a:bodyPr/>
        <a:lstStyle/>
        <a:p>
          <a:pPr>
            <a:defRPr sz="941" b="0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ru-RU"/>
        </a:p>
      </c:txPr>
    </c:legend>
    <c:plotVisOnly val="1"/>
    <c:dispBlanksAs val="gap"/>
  </c:chart>
  <c:spPr>
    <a:gradFill flip="none" rotWithShape="1">
      <a:gsLst>
        <a:gs pos="0">
          <a:srgbClr val="6EA0B0">
            <a:lumMod val="40000"/>
            <a:lumOff val="60000"/>
            <a:shade val="30000"/>
            <a:satMod val="115000"/>
          </a:srgbClr>
        </a:gs>
        <a:gs pos="50000">
          <a:srgbClr val="6EA0B0">
            <a:lumMod val="40000"/>
            <a:lumOff val="60000"/>
            <a:shade val="67500"/>
            <a:satMod val="115000"/>
          </a:srgbClr>
        </a:gs>
        <a:gs pos="100000">
          <a:srgbClr val="6EA0B0">
            <a:lumMod val="40000"/>
            <a:lumOff val="60000"/>
            <a:shade val="100000"/>
            <a:satMod val="115000"/>
          </a:srgbClr>
        </a:gs>
      </a:gsLst>
      <a:lin ang="10800000" scaled="1"/>
      <a:tileRect/>
    </a:gradFill>
  </c:spPr>
  <c:txPr>
    <a:bodyPr/>
    <a:lstStyle/>
    <a:p>
      <a:pPr>
        <a:defRPr sz="1022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title>
      <c:layout>
        <c:manualLayout>
          <c:xMode val="edge"/>
          <c:yMode val="edge"/>
          <c:x val="0.21667668814125521"/>
          <c:y val="1.4814780251314667E-2"/>
        </c:manualLayout>
      </c:layout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6.2752405949256546E-2"/>
          <c:y val="0.17111804857625948"/>
          <c:w val="0.47045478406108332"/>
          <c:h val="0.6685474008892439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2021 год</c:v>
                </c:pt>
              </c:strCache>
            </c:strRef>
          </c:tx>
          <c:explosion val="25"/>
          <c:dLbls>
            <c:dLbl>
              <c:idx val="1"/>
              <c:layout>
                <c:manualLayout>
                  <c:x val="-2.0558816511572441E-2"/>
                  <c:y val="-8.4694060841986676E-3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/>
                      <a:t>0,0</a:t>
                    </a:r>
                    <a:r>
                      <a:rPr lang="ru-RU"/>
                      <a:t>4</a:t>
                    </a:r>
                    <a:r>
                      <a:rPr lang="en-US"/>
                      <a:t>%</a:t>
                    </a:r>
                  </a:p>
                </c:rich>
              </c:tx>
              <c:numFmt formatCode="0.0%" sourceLinked="0"/>
              <c:spPr/>
              <c:showPercent val="1"/>
            </c:dLbl>
            <c:dLbl>
              <c:idx val="4"/>
              <c:layout>
                <c:manualLayout>
                  <c:x val="-4.4988467350672197E-3"/>
                  <c:y val="1.7150501743972549E-2"/>
                </c:manualLayout>
              </c:layout>
              <c:showPercent val="1"/>
            </c:dLbl>
            <c:dLbl>
              <c:idx val="10"/>
              <c:layout>
                <c:manualLayout>
                  <c:x val="4.0194225721784806E-2"/>
                  <c:y val="-3.3668722972447647E-3"/>
                </c:manualLayout>
              </c:layout>
              <c:showPercent val="1"/>
            </c:dLbl>
            <c:numFmt formatCode="0.0%" sourceLinked="0"/>
            <c:showPercent val="1"/>
          </c:dLbls>
          <c:cat>
            <c:strRef>
              <c:f>Лист1!$A$2:$A$12</c:f>
              <c:strCache>
                <c:ptCount val="11"/>
                <c:pt idx="0">
                  <c:v>Общегосударственные вопросы </c:v>
                </c:pt>
                <c:pt idx="1">
                  <c:v>Национальная безопасность и правоохранительная деятельность </c:v>
                </c:pt>
                <c:pt idx="2">
                  <c:v>Национальная экономика </c:v>
                </c:pt>
                <c:pt idx="3">
                  <c:v>Жилищно-коммунальное хозяйство </c:v>
                </c:pt>
                <c:pt idx="4">
                  <c:v>Охрана окружающей среды</c:v>
                </c:pt>
                <c:pt idx="5">
                  <c:v>Образование </c:v>
                </c:pt>
                <c:pt idx="6">
                  <c:v>Культура, кинемотография </c:v>
                </c:pt>
                <c:pt idx="7">
                  <c:v>Здравоохранение </c:v>
                </c:pt>
                <c:pt idx="8">
                  <c:v>Социальная политика</c:v>
                </c:pt>
                <c:pt idx="9">
                  <c:v>Физическая культура и спорт</c:v>
                </c:pt>
                <c:pt idx="10">
                  <c:v>Межбюджетные трансферты общего характера бюджетам бюджетной системы Российской Федерации</c:v>
                </c:pt>
              </c:strCache>
            </c:strRef>
          </c:cat>
          <c:val>
            <c:numRef>
              <c:f>Лист1!$B$2:$B$12</c:f>
              <c:numCache>
                <c:formatCode>#,##0</c:formatCode>
                <c:ptCount val="11"/>
                <c:pt idx="0">
                  <c:v>52068723</c:v>
                </c:pt>
                <c:pt idx="1">
                  <c:v>1780000</c:v>
                </c:pt>
                <c:pt idx="2">
                  <c:v>13754901</c:v>
                </c:pt>
                <c:pt idx="3">
                  <c:v>20444000</c:v>
                </c:pt>
                <c:pt idx="4">
                  <c:v>1000000</c:v>
                </c:pt>
                <c:pt idx="5">
                  <c:v>306920428</c:v>
                </c:pt>
                <c:pt idx="6">
                  <c:v>25592256</c:v>
                </c:pt>
                <c:pt idx="7">
                  <c:v>229305</c:v>
                </c:pt>
                <c:pt idx="8">
                  <c:v>53802745</c:v>
                </c:pt>
                <c:pt idx="9">
                  <c:v>4707400</c:v>
                </c:pt>
                <c:pt idx="10">
                  <c:v>8068635</c:v>
                </c:pt>
              </c:numCache>
            </c:numRef>
          </c:val>
        </c:ser>
      </c:pie3DChart>
      <c:spPr>
        <a:noFill/>
        <a:ln w="20122">
          <a:noFill/>
        </a:ln>
      </c:spPr>
    </c:plotArea>
    <c:legend>
      <c:legendPos val="r"/>
      <c:layout>
        <c:manualLayout>
          <c:xMode val="edge"/>
          <c:yMode val="edge"/>
          <c:x val="0.56767677121165461"/>
          <c:y val="1.2882970776025718E-4"/>
          <c:w val="0.41010101010100974"/>
          <c:h val="0.99987109974663158"/>
        </c:manualLayout>
      </c:layout>
    </c:legend>
    <c:plotVisOnly val="1"/>
    <c:dispBlanksAs val="zero"/>
  </c:chart>
  <c:spPr>
    <a:gradFill flip="none" rotWithShape="1">
      <a:gsLst>
        <a:gs pos="0">
          <a:sysClr val="window" lastClr="FFFFFF">
            <a:shade val="30000"/>
            <a:satMod val="115000"/>
          </a:sysClr>
        </a:gs>
        <a:gs pos="50000">
          <a:sysClr val="window" lastClr="FFFFFF">
            <a:shade val="67500"/>
            <a:satMod val="115000"/>
          </a:sysClr>
        </a:gs>
        <a:gs pos="100000">
          <a:sysClr val="window" lastClr="FFFFFF">
            <a:shade val="100000"/>
            <a:satMod val="115000"/>
          </a:sysClr>
        </a:gs>
      </a:gsLst>
      <a:lin ang="10800000" scaled="1"/>
      <a:tileRect/>
    </a:gradFill>
  </c:spPr>
  <c:externalData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title>
      <c:layout>
        <c:manualLayout>
          <c:xMode val="edge"/>
          <c:yMode val="edge"/>
          <c:x val="0.28807121426913795"/>
          <c:y val="1.5686164720374561E-2"/>
        </c:manualLayout>
      </c:layout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2022 год</c:v>
                </c:pt>
              </c:strCache>
            </c:strRef>
          </c:tx>
          <c:explosion val="25"/>
          <c:dLbls>
            <c:dLbl>
              <c:idx val="0"/>
              <c:layout/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/>
                      <a:t>9,</a:t>
                    </a:r>
                    <a:r>
                      <a:rPr lang="ru-RU"/>
                      <a:t>7</a:t>
                    </a:r>
                    <a:r>
                      <a:rPr lang="en-US"/>
                      <a:t>%</a:t>
                    </a:r>
                  </a:p>
                </c:rich>
              </c:tx>
              <c:numFmt formatCode="0.0%" sourceLinked="0"/>
              <c:spPr/>
              <c:dLblPos val="bestFit"/>
            </c:dLbl>
            <c:dLbl>
              <c:idx val="1"/>
              <c:layout>
                <c:manualLayout>
                  <c:x val="-4.2413922397631684E-2"/>
                  <c:y val="-2.1343261095384231E-2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/>
                      <a:t>0,</a:t>
                    </a:r>
                    <a:r>
                      <a:rPr lang="ru-RU"/>
                      <a:t>1</a:t>
                    </a:r>
                    <a:r>
                      <a:rPr lang="en-US"/>
                      <a:t>%</a:t>
                    </a:r>
                  </a:p>
                </c:rich>
              </c:tx>
              <c:numFmt formatCode="0.0%" sourceLinked="0"/>
              <c:spPr/>
              <c:dLblPos val="bestFit"/>
            </c:dLbl>
            <c:dLbl>
              <c:idx val="3"/>
              <c:layout>
                <c:manualLayout>
                  <c:x val="1.9972848221558589E-2"/>
                  <c:y val="1.4950004361237387E-2"/>
                </c:manualLayout>
              </c:layout>
              <c:numFmt formatCode="0.0%" sourceLinked="0"/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bestFit"/>
              <c:showPercent val="1"/>
            </c:dLbl>
            <c:dLbl>
              <c:idx val="4"/>
              <c:layout>
                <c:manualLayout>
                  <c:x val="6.8088040719048275E-3"/>
                  <c:y val="5.4808383091086522E-2"/>
                </c:manualLayout>
              </c:layout>
              <c:numFmt formatCode="0.0%" sourceLinked="0"/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bestFit"/>
              <c:showPercent val="1"/>
            </c:dLbl>
            <c:dLbl>
              <c:idx val="5"/>
              <c:layout/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/>
                      <a:t>67,</a:t>
                    </a:r>
                    <a:r>
                      <a:rPr lang="ru-RU"/>
                      <a:t>0</a:t>
                    </a:r>
                    <a:r>
                      <a:rPr lang="en-US"/>
                      <a:t>%</a:t>
                    </a:r>
                  </a:p>
                </c:rich>
              </c:tx>
              <c:numFmt formatCode="0.0%" sourceLinked="0"/>
              <c:spPr/>
              <c:dLblPos val="bestFit"/>
            </c:dLbl>
            <c:dLbl>
              <c:idx val="6"/>
              <c:layout>
                <c:manualLayout>
                  <c:x val="-1.8145145649897328E-2"/>
                  <c:y val="4.4449889383162446E-2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/>
                      <a:t>6,</a:t>
                    </a:r>
                    <a:r>
                      <a:rPr lang="ru-RU"/>
                      <a:t>5</a:t>
                    </a:r>
                    <a:r>
                      <a:rPr lang="en-US"/>
                      <a:t>%</a:t>
                    </a:r>
                  </a:p>
                </c:rich>
              </c:tx>
              <c:numFmt formatCode="0.0%" sourceLinked="0"/>
              <c:spPr/>
              <c:dLblPos val="bestFit"/>
            </c:dLbl>
            <c:numFmt formatCode="0.0%" sourceLinked="0"/>
            <c:showPercent val="1"/>
          </c:dLbls>
          <c:cat>
            <c:strRef>
              <c:f>Лист1!$A$2:$A$12</c:f>
              <c:strCache>
                <c:ptCount val="11"/>
                <c:pt idx="0">
                  <c:v>Общегосударственные вопросы </c:v>
                </c:pt>
                <c:pt idx="1">
                  <c:v>Национальная безопасность и правоохранительная деятельность </c:v>
                </c:pt>
                <c:pt idx="2">
                  <c:v>Национальная экономика </c:v>
                </c:pt>
                <c:pt idx="3">
                  <c:v>Жилищно-коммунальное хозяйство </c:v>
                </c:pt>
                <c:pt idx="4">
                  <c:v>Охрана окружающей среды</c:v>
                </c:pt>
                <c:pt idx="5">
                  <c:v>Образование </c:v>
                </c:pt>
                <c:pt idx="6">
                  <c:v>Культура, кинемотография </c:v>
                </c:pt>
                <c:pt idx="7">
                  <c:v>Здравоохранение </c:v>
                </c:pt>
                <c:pt idx="8">
                  <c:v>Социальная политика</c:v>
                </c:pt>
                <c:pt idx="9">
                  <c:v>Физическая культура и спорт</c:v>
                </c:pt>
                <c:pt idx="10">
                  <c:v>Межбюджетные трансферты общего характера бюджетам бюджетной системы Российской Федерации</c:v>
                </c:pt>
              </c:strCache>
            </c:strRef>
          </c:cat>
          <c:val>
            <c:numRef>
              <c:f>Лист1!$B$2:$B$12</c:f>
              <c:numCache>
                <c:formatCode>#,##0</c:formatCode>
                <c:ptCount val="11"/>
                <c:pt idx="0">
                  <c:v>33613243</c:v>
                </c:pt>
                <c:pt idx="1">
                  <c:v>1780000</c:v>
                </c:pt>
                <c:pt idx="2">
                  <c:v>11337597</c:v>
                </c:pt>
                <c:pt idx="3">
                  <c:v>15252600</c:v>
                </c:pt>
                <c:pt idx="4">
                  <c:v>0</c:v>
                </c:pt>
                <c:pt idx="5">
                  <c:v>251628710</c:v>
                </c:pt>
                <c:pt idx="6">
                  <c:v>25387256</c:v>
                </c:pt>
                <c:pt idx="7">
                  <c:v>229305</c:v>
                </c:pt>
                <c:pt idx="8">
                  <c:v>50701764</c:v>
                </c:pt>
                <c:pt idx="9">
                  <c:v>4387400</c:v>
                </c:pt>
                <c:pt idx="10">
                  <c:v>8053799</c:v>
                </c:pt>
              </c:numCache>
            </c:numRef>
          </c:val>
        </c:ser>
      </c:pie3DChart>
      <c:spPr>
        <a:noFill/>
        <a:ln w="18319">
          <a:noFill/>
        </a:ln>
      </c:spPr>
    </c:plotArea>
    <c:legend>
      <c:legendPos val="r"/>
      <c:layout>
        <c:manualLayout>
          <c:xMode val="edge"/>
          <c:yMode val="edge"/>
          <c:x val="0.61814047157345675"/>
          <c:y val="0"/>
          <c:w val="0.36930064074517382"/>
          <c:h val="0.99997278124363143"/>
        </c:manualLayout>
      </c:layout>
    </c:legend>
    <c:plotVisOnly val="1"/>
    <c:dispBlanksAs val="zero"/>
  </c:chart>
  <c:spPr>
    <a:gradFill flip="none" rotWithShape="1">
      <a:gsLst>
        <a:gs pos="0">
          <a:sysClr val="window" lastClr="FFFFFF">
            <a:shade val="30000"/>
            <a:satMod val="115000"/>
          </a:sysClr>
        </a:gs>
        <a:gs pos="50000">
          <a:sysClr val="window" lastClr="FFFFFF">
            <a:shade val="67500"/>
            <a:satMod val="115000"/>
          </a:sysClr>
        </a:gs>
        <a:gs pos="100000">
          <a:sysClr val="window" lastClr="FFFFFF">
            <a:shade val="100000"/>
            <a:satMod val="115000"/>
          </a:sysClr>
        </a:gs>
      </a:gsLst>
      <a:lin ang="10800000" scaled="1"/>
      <a:tileRect/>
    </a:gradFill>
  </c:spPr>
  <c:externalData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ru-RU"/>
              <a:t>2023 год</a:t>
            </a:r>
          </a:p>
        </c:rich>
      </c:tx>
      <c:layout/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6.2328933021303635E-2"/>
          <c:y val="0.13071185162628154"/>
          <c:w val="0.51792560412707234"/>
          <c:h val="0.7845708443903075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2023 год</c:v>
                </c:pt>
              </c:strCache>
            </c:strRef>
          </c:tx>
          <c:explosion val="25"/>
          <c:dLbls>
            <c:dLbl>
              <c:idx val="0"/>
              <c:layout/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/>
                      <a:t>9,</a:t>
                    </a:r>
                    <a:r>
                      <a:rPr lang="ru-RU"/>
                      <a:t>5</a:t>
                    </a:r>
                    <a:r>
                      <a:rPr lang="en-US"/>
                      <a:t>%</a:t>
                    </a:r>
                  </a:p>
                </c:rich>
              </c:tx>
              <c:numFmt formatCode="0.0%" sourceLinked="0"/>
              <c:spPr/>
              <c:dLblPos val="bestFit"/>
            </c:dLbl>
            <c:dLbl>
              <c:idx val="1"/>
              <c:layout>
                <c:manualLayout>
                  <c:x val="-5.2044873701132185E-2"/>
                  <c:y val="-1.6047476109685242E-2"/>
                </c:manualLayout>
              </c:layout>
              <c:numFmt formatCode="0.0%" sourceLinked="0"/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bestFit"/>
              <c:showPercent val="1"/>
            </c:dLbl>
            <c:dLbl>
              <c:idx val="2"/>
              <c:layout>
                <c:manualLayout>
                  <c:x val="-6.9599920699567833E-3"/>
                  <c:y val="-1.8164469772770121E-2"/>
                </c:manualLayout>
              </c:layout>
              <c:numFmt formatCode="0.0%" sourceLinked="0"/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bestFit"/>
              <c:showPercent val="1"/>
            </c:dLbl>
            <c:dLbl>
              <c:idx val="3"/>
              <c:layout>
                <c:manualLayout>
                  <c:x val="1.5368078990126243E-2"/>
                  <c:y val="2.8034686271950814E-3"/>
                </c:manualLayout>
              </c:layout>
              <c:numFmt formatCode="0.0%" sourceLinked="0"/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bestFit"/>
              <c:showPercent val="1"/>
            </c:dLbl>
            <c:dLbl>
              <c:idx val="4"/>
              <c:layout>
                <c:manualLayout>
                  <c:x val="4.3968641850803455E-3"/>
                  <c:y val="3.9413871608590452E-2"/>
                </c:manualLayout>
              </c:layout>
              <c:numFmt formatCode="0.0%" sourceLinked="0"/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bestFit"/>
              <c:showPercent val="1"/>
            </c:dLbl>
            <c:dLbl>
              <c:idx val="5"/>
              <c:layout/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/>
                      <a:t>6</a:t>
                    </a:r>
                    <a:r>
                      <a:rPr lang="ru-RU"/>
                      <a:t>6</a:t>
                    </a:r>
                    <a:r>
                      <a:rPr lang="en-US"/>
                      <a:t>,</a:t>
                    </a:r>
                    <a:r>
                      <a:rPr lang="ru-RU"/>
                      <a:t>5</a:t>
                    </a:r>
                    <a:r>
                      <a:rPr lang="en-US"/>
                      <a:t>%</a:t>
                    </a:r>
                  </a:p>
                </c:rich>
              </c:tx>
              <c:numFmt formatCode="0.0%" sourceLinked="0"/>
              <c:spPr/>
              <c:dLblPos val="bestFit"/>
            </c:dLbl>
            <c:dLbl>
              <c:idx val="6"/>
              <c:layout>
                <c:manualLayout>
                  <c:x val="-2.0147309172560402E-2"/>
                  <c:y val="2.9650817128522074E-2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/>
                      <a:t>6,</a:t>
                    </a:r>
                    <a:r>
                      <a:rPr lang="ru-RU"/>
                      <a:t>4</a:t>
                    </a:r>
                    <a:r>
                      <a:rPr lang="en-US"/>
                      <a:t>%</a:t>
                    </a:r>
                  </a:p>
                </c:rich>
              </c:tx>
              <c:numFmt formatCode="0.0%" sourceLinked="0"/>
              <c:spPr/>
              <c:dLblPos val="bestFit"/>
            </c:dLbl>
            <c:dLbl>
              <c:idx val="8"/>
              <c:layout/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/>
                      <a:t>8,</a:t>
                    </a:r>
                    <a:r>
                      <a:rPr lang="ru-RU"/>
                      <a:t>3</a:t>
                    </a:r>
                    <a:r>
                      <a:rPr lang="en-US"/>
                      <a:t>%</a:t>
                    </a:r>
                  </a:p>
                </c:rich>
              </c:tx>
              <c:numFmt formatCode="0.0%" sourceLinked="0"/>
              <c:spPr/>
              <c:dLblPos val="bestFit"/>
            </c:dLbl>
            <c:dLbl>
              <c:idx val="10"/>
              <c:layout>
                <c:manualLayout>
                  <c:x val="2.8416620336250982E-2"/>
                  <c:y val="-7.1976914487898993E-3"/>
                </c:manualLayout>
              </c:layout>
              <c:numFmt formatCode="0.0%" sourceLinked="0"/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bestFit"/>
              <c:showPercent val="1"/>
            </c:dLbl>
            <c:numFmt formatCode="0.0%" sourceLinked="0"/>
            <c:showPercent val="1"/>
          </c:dLbls>
          <c:cat>
            <c:strRef>
              <c:f>Лист1!$A$2:$A$12</c:f>
              <c:strCache>
                <c:ptCount val="11"/>
                <c:pt idx="0">
                  <c:v>Общегосударственные вопросы </c:v>
                </c:pt>
                <c:pt idx="1">
                  <c:v>Национальная безопасность и правоохранительная деятельность </c:v>
                </c:pt>
                <c:pt idx="2">
                  <c:v>Национальная экономика </c:v>
                </c:pt>
                <c:pt idx="3">
                  <c:v>Жилищно-коммунальное хозяйство </c:v>
                </c:pt>
                <c:pt idx="4">
                  <c:v>Охрана окружающей среды</c:v>
                </c:pt>
                <c:pt idx="5">
                  <c:v>Образование </c:v>
                </c:pt>
                <c:pt idx="6">
                  <c:v>Культура, кинемотография </c:v>
                </c:pt>
                <c:pt idx="7">
                  <c:v>Здравоохранение </c:v>
                </c:pt>
                <c:pt idx="8">
                  <c:v>Социальная политика</c:v>
                </c:pt>
                <c:pt idx="9">
                  <c:v>Физическая культура и спорт</c:v>
                </c:pt>
                <c:pt idx="10">
                  <c:v>Межбюджетные трансферты общего характера бюджетам субъектов Российской Федерации и муниципальных образований </c:v>
                </c:pt>
              </c:strCache>
            </c:strRef>
          </c:cat>
          <c:val>
            <c:numRef>
              <c:f>Лист1!$B$2:$B$12</c:f>
              <c:numCache>
                <c:formatCode>#,##0</c:formatCode>
                <c:ptCount val="11"/>
                <c:pt idx="0">
                  <c:v>34679843</c:v>
                </c:pt>
                <c:pt idx="1">
                  <c:v>1780000</c:v>
                </c:pt>
                <c:pt idx="2">
                  <c:v>10945768</c:v>
                </c:pt>
                <c:pt idx="3">
                  <c:v>1080000</c:v>
                </c:pt>
                <c:pt idx="4">
                  <c:v>1000000</c:v>
                </c:pt>
                <c:pt idx="5">
                  <c:v>259361899</c:v>
                </c:pt>
                <c:pt idx="6">
                  <c:v>25337256</c:v>
                </c:pt>
                <c:pt idx="7">
                  <c:v>229305</c:v>
                </c:pt>
                <c:pt idx="8">
                  <c:v>50877239</c:v>
                </c:pt>
                <c:pt idx="9">
                  <c:v>4587400</c:v>
                </c:pt>
                <c:pt idx="10">
                  <c:v>7339817</c:v>
                </c:pt>
              </c:numCache>
            </c:numRef>
          </c:val>
        </c:ser>
      </c:pie3DChart>
      <c:spPr>
        <a:noFill/>
        <a:ln w="18316">
          <a:noFill/>
        </a:ln>
      </c:spPr>
    </c:plotArea>
    <c:legend>
      <c:legendPos val="r"/>
      <c:layout/>
    </c:legend>
    <c:plotVisOnly val="1"/>
    <c:dispBlanksAs val="zero"/>
  </c:chart>
  <c:spPr>
    <a:gradFill flip="none" rotWithShape="1">
      <a:gsLst>
        <a:gs pos="0">
          <a:sysClr val="window" lastClr="FFFFFF">
            <a:shade val="30000"/>
            <a:satMod val="115000"/>
          </a:sysClr>
        </a:gs>
        <a:gs pos="50000">
          <a:sysClr val="window" lastClr="FFFFFF">
            <a:shade val="67500"/>
            <a:satMod val="115000"/>
          </a:sysClr>
        </a:gs>
        <a:gs pos="100000">
          <a:sysClr val="window" lastClr="FFFFFF">
            <a:shade val="100000"/>
            <a:satMod val="115000"/>
          </a:sysClr>
        </a:gs>
      </a:gsLst>
      <a:lin ang="10800000" scaled="1"/>
      <a:tileRect/>
    </a:gradFill>
  </c:spPr>
  <c:externalData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title>
      <c:layout>
        <c:manualLayout>
          <c:xMode val="edge"/>
          <c:yMode val="edge"/>
          <c:x val="0.17738200155437814"/>
          <c:y val="1.8713319315534559E-2"/>
        </c:manualLayout>
      </c:layout>
      <c:txPr>
        <a:bodyPr/>
        <a:lstStyle/>
        <a:p>
          <a:pPr>
            <a:defRPr sz="1570" b="1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ru-RU"/>
        </a:p>
      </c:txPr>
    </c:title>
    <c:view3D>
      <c:depthPercent val="100"/>
      <c:perspective val="30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Расходы Касторенского муниципального района в динамике, тыс.руб.</c:v>
                </c:pt>
              </c:strCache>
            </c:strRef>
          </c:tx>
          <c:cat>
            <c:strRef>
              <c:f>Лист1!$A$2:$A$7</c:f>
              <c:strCache>
                <c:ptCount val="5"/>
                <c:pt idx="0">
                  <c:v>2019 год (факт )</c:v>
                </c:pt>
                <c:pt idx="1">
                  <c:v>2020 год (план )</c:v>
                </c:pt>
                <c:pt idx="2">
                  <c:v>2021 год (прогноз )</c:v>
                </c:pt>
                <c:pt idx="3">
                  <c:v>2022 год (прогноз )</c:v>
                </c:pt>
                <c:pt idx="4">
                  <c:v>2023 год (прогноз  )</c:v>
                </c:pt>
              </c:strCache>
            </c:strRef>
          </c:cat>
          <c:val>
            <c:numRef>
              <c:f>Лист1!$B$2:$B$7</c:f>
              <c:numCache>
                <c:formatCode>#,##0.00</c:formatCode>
                <c:ptCount val="5"/>
                <c:pt idx="0">
                  <c:v>472405.13</c:v>
                </c:pt>
                <c:pt idx="1">
                  <c:v>505158.83</c:v>
                </c:pt>
                <c:pt idx="2">
                  <c:v>488368.39299999987</c:v>
                </c:pt>
                <c:pt idx="3">
                  <c:v>405991.674</c:v>
                </c:pt>
                <c:pt idx="4">
                  <c:v>404387.527</c:v>
                </c:pt>
              </c:numCache>
            </c:numRef>
          </c:val>
        </c:ser>
        <c:shape val="box"/>
        <c:axId val="160291072"/>
        <c:axId val="165815424"/>
        <c:axId val="0"/>
      </c:bar3DChart>
      <c:catAx>
        <c:axId val="160291072"/>
        <c:scaling>
          <c:orientation val="minMax"/>
        </c:scaling>
        <c:axPos val="b"/>
        <c:numFmt formatCode="General" sourceLinked="1"/>
        <c:tickLblPos val="nextTo"/>
        <c:txPr>
          <a:bodyPr rot="0" vert="horz"/>
          <a:lstStyle/>
          <a:p>
            <a:pPr>
              <a:defRPr sz="872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165815424"/>
        <c:crosses val="autoZero"/>
        <c:auto val="1"/>
        <c:lblAlgn val="ctr"/>
        <c:lblOffset val="100"/>
      </c:catAx>
      <c:valAx>
        <c:axId val="165815424"/>
        <c:scaling>
          <c:orientation val="minMax"/>
        </c:scaling>
        <c:axPos val="l"/>
        <c:majorGridlines/>
        <c:numFmt formatCode="#,##0.00" sourceLinked="1"/>
        <c:tickLblPos val="nextTo"/>
        <c:txPr>
          <a:bodyPr rot="0" vert="horz"/>
          <a:lstStyle/>
          <a:p>
            <a:pPr>
              <a:defRPr sz="872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160291072"/>
        <c:crosses val="autoZero"/>
        <c:crossBetween val="between"/>
      </c:valAx>
      <c:spPr>
        <a:noFill/>
        <a:ln w="22153">
          <a:noFill/>
        </a:ln>
      </c:spPr>
    </c:plotArea>
    <c:legend>
      <c:legendPos val="r"/>
      <c:layout/>
      <c:txPr>
        <a:bodyPr/>
        <a:lstStyle/>
        <a:p>
          <a:pPr>
            <a:defRPr sz="802" b="0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ru-RU"/>
        </a:p>
      </c:txPr>
    </c:legend>
    <c:plotVisOnly val="1"/>
    <c:dispBlanksAs val="gap"/>
  </c:chart>
  <c:spPr>
    <a:gradFill flip="none" rotWithShape="1">
      <a:gsLst>
        <a:gs pos="0">
          <a:sysClr val="window" lastClr="FFFFFF">
            <a:shade val="30000"/>
            <a:satMod val="115000"/>
          </a:sysClr>
        </a:gs>
        <a:gs pos="50000">
          <a:sysClr val="window" lastClr="FFFFFF">
            <a:shade val="67500"/>
            <a:satMod val="115000"/>
          </a:sysClr>
        </a:gs>
        <a:gs pos="100000">
          <a:sysClr val="window" lastClr="FFFFFF">
            <a:shade val="100000"/>
            <a:satMod val="115000"/>
          </a:sysClr>
        </a:gs>
      </a:gsLst>
      <a:lin ang="10800000" scaled="1"/>
      <a:tileRect/>
    </a:gradFill>
  </c:spPr>
  <c:txPr>
    <a:bodyPr/>
    <a:lstStyle/>
    <a:p>
      <a:pPr>
        <a:defRPr sz="872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DEE7CB4-35A9-483D-932F-CFE55AACDD1F}" type="doc">
      <dgm:prSet loTypeId="urn:microsoft.com/office/officeart/2005/8/layout/process2" loCatId="process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FD7B67E-90F4-4AE0-A007-C89BE622B6A0}">
      <dgm:prSet/>
      <dgm:spPr/>
      <dgm:t>
        <a:bodyPr/>
        <a:lstStyle/>
        <a:p>
          <a:pPr rtl="0"/>
          <a:r>
            <a:rPr lang="ru-RU" b="1" dirty="0" smtClean="0"/>
            <a:t>БЮДЖЕТ</a:t>
          </a:r>
          <a:endParaRPr lang="ru-RU" dirty="0"/>
        </a:p>
      </dgm:t>
    </dgm:pt>
    <dgm:pt modelId="{7D40832D-9FD6-48CF-90E2-F10649AD2286}" type="parTrans" cxnId="{630951FE-7F66-4269-B6A2-1F7049CEA7B4}">
      <dgm:prSet/>
      <dgm:spPr/>
      <dgm:t>
        <a:bodyPr/>
        <a:lstStyle/>
        <a:p>
          <a:endParaRPr lang="ru-RU"/>
        </a:p>
      </dgm:t>
    </dgm:pt>
    <dgm:pt modelId="{2623489F-1CDB-478E-8151-381CAFBE6EE4}" type="sibTrans" cxnId="{630951FE-7F66-4269-B6A2-1F7049CEA7B4}">
      <dgm:prSet/>
      <dgm:spPr/>
      <dgm:t>
        <a:bodyPr/>
        <a:lstStyle/>
        <a:p>
          <a:endParaRPr lang="ru-RU"/>
        </a:p>
      </dgm:t>
    </dgm:pt>
    <dgm:pt modelId="{0A9043B6-BD00-427E-86FB-6CE95C8DD878}" type="pres">
      <dgm:prSet presAssocID="{1DEE7CB4-35A9-483D-932F-CFE55AACDD1F}" presName="linearFlow" presStyleCnt="0">
        <dgm:presLayoutVars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41BFFF8-7DF1-44F7-BE45-8E55F2378C29}" type="pres">
      <dgm:prSet presAssocID="{9FD7B67E-90F4-4AE0-A007-C89BE622B6A0}" presName="node" presStyleLbl="node1" presStyleIdx="0" presStyleCnt="1" custScaleX="362962" custScaleY="68182" custLinFactNeighborX="92851" custLinFactNeighborY="113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30951FE-7F66-4269-B6A2-1F7049CEA7B4}" srcId="{1DEE7CB4-35A9-483D-932F-CFE55AACDD1F}" destId="{9FD7B67E-90F4-4AE0-A007-C89BE622B6A0}" srcOrd="0" destOrd="0" parTransId="{7D40832D-9FD6-48CF-90E2-F10649AD2286}" sibTransId="{2623489F-1CDB-478E-8151-381CAFBE6EE4}"/>
    <dgm:cxn modelId="{1875BEA1-D327-45DA-9172-5FAD84CD84EF}" type="presOf" srcId="{9FD7B67E-90F4-4AE0-A007-C89BE622B6A0}" destId="{341BFFF8-7DF1-44F7-BE45-8E55F2378C29}" srcOrd="0" destOrd="0" presId="urn:microsoft.com/office/officeart/2005/8/layout/process2"/>
    <dgm:cxn modelId="{9CAFB47C-DC38-4EFF-9A76-0D2AB097D450}" type="presOf" srcId="{1DEE7CB4-35A9-483D-932F-CFE55AACDD1F}" destId="{0A9043B6-BD00-427E-86FB-6CE95C8DD878}" srcOrd="0" destOrd="0" presId="urn:microsoft.com/office/officeart/2005/8/layout/process2"/>
    <dgm:cxn modelId="{D1FE4E33-ED09-445B-B7AF-7F85DA9F0536}" type="presParOf" srcId="{0A9043B6-BD00-427E-86FB-6CE95C8DD878}" destId="{341BFFF8-7DF1-44F7-BE45-8E55F2378C29}" srcOrd="0" destOrd="0" presId="urn:microsoft.com/office/officeart/2005/8/layout/process2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813A1C2-CCFB-4475-8F57-BA264EC51716}" type="doc">
      <dgm:prSet loTypeId="urn:microsoft.com/office/officeart/2005/8/layout/equation2" loCatId="relationship" qsTypeId="urn:microsoft.com/office/officeart/2005/8/quickstyle/simple1" qsCatId="simple" csTypeId="urn:microsoft.com/office/officeart/2005/8/colors/accent1_2" csCatId="accent1" phldr="1"/>
      <dgm:spPr/>
    </dgm:pt>
    <dgm:pt modelId="{5C810285-27DC-4A15-8F13-E59F384BAFA8}">
      <dgm:prSet phldrT="[Текст]"/>
      <dgm:spPr/>
      <dgm:t>
        <a:bodyPr/>
        <a:lstStyle/>
        <a:p>
          <a:r>
            <a:rPr lang="ru-RU" dirty="0" smtClean="0"/>
            <a:t>ДОХОДЫ</a:t>
          </a:r>
          <a:endParaRPr lang="ru-RU" dirty="0"/>
        </a:p>
      </dgm:t>
    </dgm:pt>
    <dgm:pt modelId="{195A9533-B156-4F63-9F29-C5A035D580CA}" type="parTrans" cxnId="{9B18CB55-DDD9-4BF0-BDE8-3A5B34BF9C24}">
      <dgm:prSet/>
      <dgm:spPr/>
      <dgm:t>
        <a:bodyPr/>
        <a:lstStyle/>
        <a:p>
          <a:endParaRPr lang="ru-RU"/>
        </a:p>
      </dgm:t>
    </dgm:pt>
    <dgm:pt modelId="{EDA35208-867B-468E-9098-0845DC2062DB}" type="sibTrans" cxnId="{9B18CB55-DDD9-4BF0-BDE8-3A5B34BF9C24}">
      <dgm:prSet/>
      <dgm:spPr/>
      <dgm:t>
        <a:bodyPr/>
        <a:lstStyle/>
        <a:p>
          <a:endParaRPr lang="ru-RU"/>
        </a:p>
      </dgm:t>
    </dgm:pt>
    <dgm:pt modelId="{5315B9D1-2DFC-4B8B-9AB4-7DA96972472F}">
      <dgm:prSet phldrT="[Текст]"/>
      <dgm:spPr/>
      <dgm:t>
        <a:bodyPr/>
        <a:lstStyle/>
        <a:p>
          <a:r>
            <a:rPr lang="ru-RU" dirty="0" smtClean="0"/>
            <a:t>ИСТОЧНИКИ ФИНАНСИРОВАНИЯ ДЕФИЦИТА БЮДЖЕТА</a:t>
          </a:r>
          <a:endParaRPr lang="ru-RU" dirty="0"/>
        </a:p>
      </dgm:t>
    </dgm:pt>
    <dgm:pt modelId="{79228FAA-2527-4100-A5AE-910CF130E463}" type="parTrans" cxnId="{CC8C0F1C-B446-4C93-8AFC-B127459C29CE}">
      <dgm:prSet/>
      <dgm:spPr/>
      <dgm:t>
        <a:bodyPr/>
        <a:lstStyle/>
        <a:p>
          <a:endParaRPr lang="ru-RU"/>
        </a:p>
      </dgm:t>
    </dgm:pt>
    <dgm:pt modelId="{DC8024F9-A3BC-421B-B797-33EB97773FF1}" type="sibTrans" cxnId="{CC8C0F1C-B446-4C93-8AFC-B127459C29CE}">
      <dgm:prSet/>
      <dgm:spPr/>
      <dgm:t>
        <a:bodyPr/>
        <a:lstStyle/>
        <a:p>
          <a:endParaRPr lang="ru-RU"/>
        </a:p>
      </dgm:t>
    </dgm:pt>
    <dgm:pt modelId="{1DDCCA52-8309-437C-B18E-BB4892C48634}">
      <dgm:prSet phldrT="[Текст]"/>
      <dgm:spPr/>
      <dgm:t>
        <a:bodyPr/>
        <a:lstStyle/>
        <a:p>
          <a:r>
            <a:rPr lang="ru-RU" dirty="0" smtClean="0"/>
            <a:t>РАСХОДЫ</a:t>
          </a:r>
          <a:endParaRPr lang="ru-RU" dirty="0"/>
        </a:p>
      </dgm:t>
    </dgm:pt>
    <dgm:pt modelId="{BF8ABF80-B798-40F7-803F-B937AABC65BF}" type="parTrans" cxnId="{1DAAFE29-5BF2-4681-BB5D-0D194BD22C42}">
      <dgm:prSet/>
      <dgm:spPr/>
      <dgm:t>
        <a:bodyPr/>
        <a:lstStyle/>
        <a:p>
          <a:endParaRPr lang="ru-RU"/>
        </a:p>
      </dgm:t>
    </dgm:pt>
    <dgm:pt modelId="{C79B590D-0523-429A-9E45-1E57973ECE60}" type="sibTrans" cxnId="{1DAAFE29-5BF2-4681-BB5D-0D194BD22C42}">
      <dgm:prSet/>
      <dgm:spPr/>
      <dgm:t>
        <a:bodyPr/>
        <a:lstStyle/>
        <a:p>
          <a:endParaRPr lang="ru-RU"/>
        </a:p>
      </dgm:t>
    </dgm:pt>
    <dgm:pt modelId="{A10080D4-FEC7-4D14-93FB-4A44B53A94D4}" type="pres">
      <dgm:prSet presAssocID="{0813A1C2-CCFB-4475-8F57-BA264EC51716}" presName="Name0" presStyleCnt="0">
        <dgm:presLayoutVars>
          <dgm:dir/>
          <dgm:resizeHandles val="exact"/>
        </dgm:presLayoutVars>
      </dgm:prSet>
      <dgm:spPr/>
    </dgm:pt>
    <dgm:pt modelId="{2BFAE44D-DF10-4E7D-A611-03BA7F7294D7}" type="pres">
      <dgm:prSet presAssocID="{0813A1C2-CCFB-4475-8F57-BA264EC51716}" presName="vNodes" presStyleCnt="0"/>
      <dgm:spPr/>
    </dgm:pt>
    <dgm:pt modelId="{A1D81D0C-4B46-4F9D-A8B1-75BC0FD9DB3E}" type="pres">
      <dgm:prSet presAssocID="{5C810285-27DC-4A15-8F13-E59F384BAFA8}" presName="node" presStyleLbl="node1" presStyleIdx="0" presStyleCnt="3" custScaleX="170343" custScaleY="937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A4008E-4D21-468C-AEBF-5BA2FFE3319B}" type="pres">
      <dgm:prSet presAssocID="{EDA35208-867B-468E-9098-0845DC2062DB}" presName="spacerT" presStyleCnt="0"/>
      <dgm:spPr/>
    </dgm:pt>
    <dgm:pt modelId="{FE03C18D-2246-4274-A969-234A9B533F33}" type="pres">
      <dgm:prSet presAssocID="{EDA35208-867B-468E-9098-0845DC2062DB}" presName="sibTrans" presStyleLbl="sibTrans2D1" presStyleIdx="0" presStyleCnt="2"/>
      <dgm:spPr/>
      <dgm:t>
        <a:bodyPr/>
        <a:lstStyle/>
        <a:p>
          <a:endParaRPr lang="ru-RU"/>
        </a:p>
      </dgm:t>
    </dgm:pt>
    <dgm:pt modelId="{F6DDD5B0-AE73-486B-AE9F-5D3B32E61EC9}" type="pres">
      <dgm:prSet presAssocID="{EDA35208-867B-468E-9098-0845DC2062DB}" presName="spacerB" presStyleCnt="0"/>
      <dgm:spPr/>
    </dgm:pt>
    <dgm:pt modelId="{53E0EA7A-AA0C-4DA6-8102-2A8708ABC930}" type="pres">
      <dgm:prSet presAssocID="{5315B9D1-2DFC-4B8B-9AB4-7DA96972472F}" presName="node" presStyleLbl="node1" presStyleIdx="1" presStyleCnt="3" custScaleX="228769" custScaleY="945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67EC9D-7F0E-4F3D-BEB3-F2FAA71E6DE0}" type="pres">
      <dgm:prSet presAssocID="{0813A1C2-CCFB-4475-8F57-BA264EC51716}" presName="sibTransLast" presStyleLbl="sibTrans2D1" presStyleIdx="1" presStyleCnt="2"/>
      <dgm:spPr/>
      <dgm:t>
        <a:bodyPr/>
        <a:lstStyle/>
        <a:p>
          <a:endParaRPr lang="ru-RU"/>
        </a:p>
      </dgm:t>
    </dgm:pt>
    <dgm:pt modelId="{C043018B-6AF3-43E3-AB39-5068D1D625EB}" type="pres">
      <dgm:prSet presAssocID="{0813A1C2-CCFB-4475-8F57-BA264EC51716}" presName="connectorText" presStyleLbl="sibTrans2D1" presStyleIdx="1" presStyleCnt="2"/>
      <dgm:spPr/>
      <dgm:t>
        <a:bodyPr/>
        <a:lstStyle/>
        <a:p>
          <a:endParaRPr lang="ru-RU"/>
        </a:p>
      </dgm:t>
    </dgm:pt>
    <dgm:pt modelId="{6302D117-299E-4044-8EB5-7BAC82CFEAC9}" type="pres">
      <dgm:prSet presAssocID="{0813A1C2-CCFB-4475-8F57-BA264EC51716}" presName="lastNode" presStyleLbl="node1" presStyleIdx="2" presStyleCnt="3" custScaleX="76713" custScaleY="293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117C18C-7BD9-4006-8C85-F77EC9F07614}" type="presOf" srcId="{EDA35208-867B-468E-9098-0845DC2062DB}" destId="{FE03C18D-2246-4274-A969-234A9B533F33}" srcOrd="0" destOrd="0" presId="urn:microsoft.com/office/officeart/2005/8/layout/equation2"/>
    <dgm:cxn modelId="{ABCAE231-2716-4137-8DD5-DDD2A4B768E1}" type="presOf" srcId="{DC8024F9-A3BC-421B-B797-33EB97773FF1}" destId="{9367EC9D-7F0E-4F3D-BEB3-F2FAA71E6DE0}" srcOrd="0" destOrd="0" presId="urn:microsoft.com/office/officeart/2005/8/layout/equation2"/>
    <dgm:cxn modelId="{CC8C0F1C-B446-4C93-8AFC-B127459C29CE}" srcId="{0813A1C2-CCFB-4475-8F57-BA264EC51716}" destId="{5315B9D1-2DFC-4B8B-9AB4-7DA96972472F}" srcOrd="1" destOrd="0" parTransId="{79228FAA-2527-4100-A5AE-910CF130E463}" sibTransId="{DC8024F9-A3BC-421B-B797-33EB97773FF1}"/>
    <dgm:cxn modelId="{1DAAFE29-5BF2-4681-BB5D-0D194BD22C42}" srcId="{0813A1C2-CCFB-4475-8F57-BA264EC51716}" destId="{1DDCCA52-8309-437C-B18E-BB4892C48634}" srcOrd="2" destOrd="0" parTransId="{BF8ABF80-B798-40F7-803F-B937AABC65BF}" sibTransId="{C79B590D-0523-429A-9E45-1E57973ECE60}"/>
    <dgm:cxn modelId="{E9D4B662-0A08-4AED-ACC6-A6194EA475D2}" type="presOf" srcId="{0813A1C2-CCFB-4475-8F57-BA264EC51716}" destId="{A10080D4-FEC7-4D14-93FB-4A44B53A94D4}" srcOrd="0" destOrd="0" presId="urn:microsoft.com/office/officeart/2005/8/layout/equation2"/>
    <dgm:cxn modelId="{9B18CB55-DDD9-4BF0-BDE8-3A5B34BF9C24}" srcId="{0813A1C2-CCFB-4475-8F57-BA264EC51716}" destId="{5C810285-27DC-4A15-8F13-E59F384BAFA8}" srcOrd="0" destOrd="0" parTransId="{195A9533-B156-4F63-9F29-C5A035D580CA}" sibTransId="{EDA35208-867B-468E-9098-0845DC2062DB}"/>
    <dgm:cxn modelId="{6FE75990-9C34-4D19-B829-4690617C03F7}" type="presOf" srcId="{1DDCCA52-8309-437C-B18E-BB4892C48634}" destId="{6302D117-299E-4044-8EB5-7BAC82CFEAC9}" srcOrd="0" destOrd="0" presId="urn:microsoft.com/office/officeart/2005/8/layout/equation2"/>
    <dgm:cxn modelId="{2BA3E5D9-CE3C-4CAE-A69A-FB4BF6B22FD0}" type="presOf" srcId="{5C810285-27DC-4A15-8F13-E59F384BAFA8}" destId="{A1D81D0C-4B46-4F9D-A8B1-75BC0FD9DB3E}" srcOrd="0" destOrd="0" presId="urn:microsoft.com/office/officeart/2005/8/layout/equation2"/>
    <dgm:cxn modelId="{CDAB2FE6-2AE0-4290-99A9-B6ABDB9EC7F2}" type="presOf" srcId="{DC8024F9-A3BC-421B-B797-33EB97773FF1}" destId="{C043018B-6AF3-43E3-AB39-5068D1D625EB}" srcOrd="1" destOrd="0" presId="urn:microsoft.com/office/officeart/2005/8/layout/equation2"/>
    <dgm:cxn modelId="{40819963-0C79-47F6-88E9-9B39164625C3}" type="presOf" srcId="{5315B9D1-2DFC-4B8B-9AB4-7DA96972472F}" destId="{53E0EA7A-AA0C-4DA6-8102-2A8708ABC930}" srcOrd="0" destOrd="0" presId="urn:microsoft.com/office/officeart/2005/8/layout/equation2"/>
    <dgm:cxn modelId="{D8A7DD6B-B529-40DD-973D-87710B6E39D2}" type="presParOf" srcId="{A10080D4-FEC7-4D14-93FB-4A44B53A94D4}" destId="{2BFAE44D-DF10-4E7D-A611-03BA7F7294D7}" srcOrd="0" destOrd="0" presId="urn:microsoft.com/office/officeart/2005/8/layout/equation2"/>
    <dgm:cxn modelId="{9FB05F24-1A7B-4E08-99CC-B9EDDFC4BC9B}" type="presParOf" srcId="{2BFAE44D-DF10-4E7D-A611-03BA7F7294D7}" destId="{A1D81D0C-4B46-4F9D-A8B1-75BC0FD9DB3E}" srcOrd="0" destOrd="0" presId="urn:microsoft.com/office/officeart/2005/8/layout/equation2"/>
    <dgm:cxn modelId="{AC8FFDA3-F7AE-471B-AE84-964950F8F07C}" type="presParOf" srcId="{2BFAE44D-DF10-4E7D-A611-03BA7F7294D7}" destId="{9BA4008E-4D21-468C-AEBF-5BA2FFE3319B}" srcOrd="1" destOrd="0" presId="urn:microsoft.com/office/officeart/2005/8/layout/equation2"/>
    <dgm:cxn modelId="{A32E0564-8644-46F7-9A2B-9015E77118CC}" type="presParOf" srcId="{2BFAE44D-DF10-4E7D-A611-03BA7F7294D7}" destId="{FE03C18D-2246-4274-A969-234A9B533F33}" srcOrd="2" destOrd="0" presId="urn:microsoft.com/office/officeart/2005/8/layout/equation2"/>
    <dgm:cxn modelId="{A8EC4449-A52A-49A3-BE6B-84B8A26740E0}" type="presParOf" srcId="{2BFAE44D-DF10-4E7D-A611-03BA7F7294D7}" destId="{F6DDD5B0-AE73-486B-AE9F-5D3B32E61EC9}" srcOrd="3" destOrd="0" presId="urn:microsoft.com/office/officeart/2005/8/layout/equation2"/>
    <dgm:cxn modelId="{CCD825D5-D341-4F5F-AF5C-0E76A50D2677}" type="presParOf" srcId="{2BFAE44D-DF10-4E7D-A611-03BA7F7294D7}" destId="{53E0EA7A-AA0C-4DA6-8102-2A8708ABC930}" srcOrd="4" destOrd="0" presId="urn:microsoft.com/office/officeart/2005/8/layout/equation2"/>
    <dgm:cxn modelId="{F9BA55AC-D4E5-478D-95C1-AFADC4894F0C}" type="presParOf" srcId="{A10080D4-FEC7-4D14-93FB-4A44B53A94D4}" destId="{9367EC9D-7F0E-4F3D-BEB3-F2FAA71E6DE0}" srcOrd="1" destOrd="0" presId="urn:microsoft.com/office/officeart/2005/8/layout/equation2"/>
    <dgm:cxn modelId="{17D59FD7-3B7F-4149-ABD1-10C5A410867D}" type="presParOf" srcId="{9367EC9D-7F0E-4F3D-BEB3-F2FAA71E6DE0}" destId="{C043018B-6AF3-43E3-AB39-5068D1D625EB}" srcOrd="0" destOrd="0" presId="urn:microsoft.com/office/officeart/2005/8/layout/equation2"/>
    <dgm:cxn modelId="{C04498D6-3F83-4AE0-9404-7E9ECA793914}" type="presParOf" srcId="{A10080D4-FEC7-4D14-93FB-4A44B53A94D4}" destId="{6302D117-299E-4044-8EB5-7BAC82CFEAC9}" srcOrd="2" destOrd="0" presId="urn:microsoft.com/office/officeart/2005/8/layout/equation2"/>
  </dgm:cxnLst>
  <dgm:bg/>
  <dgm:whole>
    <a:ln>
      <a:noFill/>
    </a:ln>
  </dgm:whole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59C9AF3-CD7B-4A7D-B021-331C1B19CBE7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6C73AB8-028B-47EE-9E8E-63BF25D6CC75}">
      <dgm:prSet phldrT="[Текст]"/>
      <dgm:spPr/>
      <dgm:t>
        <a:bodyPr/>
        <a:lstStyle/>
        <a:p>
          <a:pPr algn="ctr"/>
          <a:r>
            <a:rPr lang="ru-RU" dirty="0" smtClean="0"/>
            <a:t>Неналоговые доходы</a:t>
          </a:r>
          <a:endParaRPr lang="ru-RU" dirty="0"/>
        </a:p>
      </dgm:t>
    </dgm:pt>
    <dgm:pt modelId="{B69D3998-5341-4E5E-81AA-AC0510F26B7B}" type="parTrans" cxnId="{4D3034EF-FA26-4207-AEDA-2D752406B98E}">
      <dgm:prSet/>
      <dgm:spPr/>
      <dgm:t>
        <a:bodyPr/>
        <a:lstStyle/>
        <a:p>
          <a:endParaRPr lang="ru-RU"/>
        </a:p>
      </dgm:t>
    </dgm:pt>
    <dgm:pt modelId="{033FF6EA-D94B-4E2F-8242-BBBCA1A850F7}" type="sibTrans" cxnId="{4D3034EF-FA26-4207-AEDA-2D752406B98E}">
      <dgm:prSet/>
      <dgm:spPr/>
      <dgm:t>
        <a:bodyPr/>
        <a:lstStyle/>
        <a:p>
          <a:endParaRPr lang="ru-RU"/>
        </a:p>
      </dgm:t>
    </dgm:pt>
    <dgm:pt modelId="{E39CE90E-17A0-408F-A5F4-0F5CC9121EFC}" type="pres">
      <dgm:prSet presAssocID="{159C9AF3-CD7B-4A7D-B021-331C1B19CBE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E1BD5C6-B751-4176-85BC-8F156AAA7B4A}" type="pres">
      <dgm:prSet presAssocID="{C6C73AB8-028B-47EE-9E8E-63BF25D6CC75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493A515-6112-4BAD-97B5-EECAA63C6D37}" type="presOf" srcId="{159C9AF3-CD7B-4A7D-B021-331C1B19CBE7}" destId="{E39CE90E-17A0-408F-A5F4-0F5CC9121EFC}" srcOrd="0" destOrd="0" presId="urn:microsoft.com/office/officeart/2005/8/layout/vList2"/>
    <dgm:cxn modelId="{A0B7E701-FF1D-4D2F-AC81-D7860B9DBA71}" type="presOf" srcId="{C6C73AB8-028B-47EE-9E8E-63BF25D6CC75}" destId="{CE1BD5C6-B751-4176-85BC-8F156AAA7B4A}" srcOrd="0" destOrd="0" presId="urn:microsoft.com/office/officeart/2005/8/layout/vList2"/>
    <dgm:cxn modelId="{4D3034EF-FA26-4207-AEDA-2D752406B98E}" srcId="{159C9AF3-CD7B-4A7D-B021-331C1B19CBE7}" destId="{C6C73AB8-028B-47EE-9E8E-63BF25D6CC75}" srcOrd="0" destOrd="0" parTransId="{B69D3998-5341-4E5E-81AA-AC0510F26B7B}" sibTransId="{033FF6EA-D94B-4E2F-8242-BBBCA1A850F7}"/>
    <dgm:cxn modelId="{E617AC83-F392-45A2-A738-8647315C5B02}" type="presParOf" srcId="{E39CE90E-17A0-408F-A5F4-0F5CC9121EFC}" destId="{CE1BD5C6-B751-4176-85BC-8F156AAA7B4A}" srcOrd="0" destOrd="0" presId="urn:microsoft.com/office/officeart/2005/8/layout/vList2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47AAEC8-0F33-4CA3-B708-39AA4998B40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FA6F528-9163-458A-ACA9-1E35C6E515CD}">
      <dgm:prSet/>
      <dgm:spPr/>
      <dgm:t>
        <a:bodyPr/>
        <a:lstStyle/>
        <a:p>
          <a:r>
            <a:rPr lang="ru-RU" dirty="0" smtClean="0"/>
            <a:t>Дотация на выравнивание бюджетной обеспеченности поселений</a:t>
          </a:r>
          <a:endParaRPr lang="ru-RU" dirty="0"/>
        </a:p>
      </dgm:t>
    </dgm:pt>
    <dgm:pt modelId="{4ABEB5ED-A984-4B50-8519-63DE2C0BCFD2}" type="parTrans" cxnId="{B43D1661-FEE6-4DAC-9FE3-07990AFE1DE1}">
      <dgm:prSet/>
      <dgm:spPr/>
      <dgm:t>
        <a:bodyPr/>
        <a:lstStyle/>
        <a:p>
          <a:endParaRPr lang="ru-RU"/>
        </a:p>
      </dgm:t>
    </dgm:pt>
    <dgm:pt modelId="{78E66E8A-4D14-426A-81FE-E45126945BFE}" type="sibTrans" cxnId="{B43D1661-FEE6-4DAC-9FE3-07990AFE1DE1}">
      <dgm:prSet/>
      <dgm:spPr/>
      <dgm:t>
        <a:bodyPr/>
        <a:lstStyle/>
        <a:p>
          <a:endParaRPr lang="ru-RU"/>
        </a:p>
      </dgm:t>
    </dgm:pt>
    <dgm:pt modelId="{DBA46104-3574-4076-8E42-1FEDBEF46754}">
      <dgm:prSet/>
      <dgm:spPr/>
      <dgm:t>
        <a:bodyPr/>
        <a:lstStyle/>
        <a:p>
          <a:r>
            <a:rPr lang="ru-RU" smtClean="0"/>
            <a:t>Иные межбюджетные трансферты</a:t>
          </a:r>
          <a:endParaRPr lang="ru-RU"/>
        </a:p>
      </dgm:t>
    </dgm:pt>
    <dgm:pt modelId="{298F4D2C-DD63-4F8D-8A44-7BD4283BD7AC}" type="parTrans" cxnId="{CF62C725-42CD-4EE9-ABB7-6733CC1A9C3C}">
      <dgm:prSet/>
      <dgm:spPr/>
      <dgm:t>
        <a:bodyPr/>
        <a:lstStyle/>
        <a:p>
          <a:endParaRPr lang="ru-RU"/>
        </a:p>
      </dgm:t>
    </dgm:pt>
    <dgm:pt modelId="{B44E38C2-4E90-44CF-900D-D50913CB11BE}" type="sibTrans" cxnId="{CF62C725-42CD-4EE9-ABB7-6733CC1A9C3C}">
      <dgm:prSet/>
      <dgm:spPr/>
      <dgm:t>
        <a:bodyPr/>
        <a:lstStyle/>
        <a:p>
          <a:endParaRPr lang="ru-RU"/>
        </a:p>
      </dgm:t>
    </dgm:pt>
    <dgm:pt modelId="{C59F2286-93BB-4C49-9E9C-4BF67E7814CA}" type="pres">
      <dgm:prSet presAssocID="{647AAEC8-0F33-4CA3-B708-39AA4998B40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6B965BC-DF6B-44AB-81ED-8C6A02505B46}" type="pres">
      <dgm:prSet presAssocID="{4FA6F528-9163-458A-ACA9-1E35C6E515CD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83EAB3-779E-4F26-A887-1A03F112C26F}" type="pres">
      <dgm:prSet presAssocID="{78E66E8A-4D14-426A-81FE-E45126945BFE}" presName="spacer" presStyleCnt="0"/>
      <dgm:spPr/>
    </dgm:pt>
    <dgm:pt modelId="{8FE4C15A-323D-46E9-BA91-1472D124509E}" type="pres">
      <dgm:prSet presAssocID="{DBA46104-3574-4076-8E42-1FEDBEF46754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8879D2D-5914-4540-B4B1-9235ED6F16C0}" type="presOf" srcId="{4FA6F528-9163-458A-ACA9-1E35C6E515CD}" destId="{06B965BC-DF6B-44AB-81ED-8C6A02505B46}" srcOrd="0" destOrd="0" presId="urn:microsoft.com/office/officeart/2005/8/layout/vList2"/>
    <dgm:cxn modelId="{E5971DFC-F1C8-4D00-A627-2897B0DC7280}" type="presOf" srcId="{647AAEC8-0F33-4CA3-B708-39AA4998B406}" destId="{C59F2286-93BB-4C49-9E9C-4BF67E7814CA}" srcOrd="0" destOrd="0" presId="urn:microsoft.com/office/officeart/2005/8/layout/vList2"/>
    <dgm:cxn modelId="{B43D1661-FEE6-4DAC-9FE3-07990AFE1DE1}" srcId="{647AAEC8-0F33-4CA3-B708-39AA4998B406}" destId="{4FA6F528-9163-458A-ACA9-1E35C6E515CD}" srcOrd="0" destOrd="0" parTransId="{4ABEB5ED-A984-4B50-8519-63DE2C0BCFD2}" sibTransId="{78E66E8A-4D14-426A-81FE-E45126945BFE}"/>
    <dgm:cxn modelId="{CF62C725-42CD-4EE9-ABB7-6733CC1A9C3C}" srcId="{647AAEC8-0F33-4CA3-B708-39AA4998B406}" destId="{DBA46104-3574-4076-8E42-1FEDBEF46754}" srcOrd="1" destOrd="0" parTransId="{298F4D2C-DD63-4F8D-8A44-7BD4283BD7AC}" sibTransId="{B44E38C2-4E90-44CF-900D-D50913CB11BE}"/>
    <dgm:cxn modelId="{30B70F0F-270F-4DF8-92BC-2103CC8489F6}" type="presOf" srcId="{DBA46104-3574-4076-8E42-1FEDBEF46754}" destId="{8FE4C15A-323D-46E9-BA91-1472D124509E}" srcOrd="0" destOrd="0" presId="urn:microsoft.com/office/officeart/2005/8/layout/vList2"/>
    <dgm:cxn modelId="{8017ABE0-3CEE-4BB0-99E3-045609B5E4D4}" type="presParOf" srcId="{C59F2286-93BB-4C49-9E9C-4BF67E7814CA}" destId="{06B965BC-DF6B-44AB-81ED-8C6A02505B46}" srcOrd="0" destOrd="0" presId="urn:microsoft.com/office/officeart/2005/8/layout/vList2"/>
    <dgm:cxn modelId="{E9ED6DD8-F1C7-4723-A411-1C760F476C88}" type="presParOf" srcId="{C59F2286-93BB-4C49-9E9C-4BF67E7814CA}" destId="{D883EAB3-779E-4F26-A887-1A03F112C26F}" srcOrd="1" destOrd="0" presId="urn:microsoft.com/office/officeart/2005/8/layout/vList2"/>
    <dgm:cxn modelId="{69092223-8791-4AEC-B76D-BC02B0C5AC2A}" type="presParOf" srcId="{C59F2286-93BB-4C49-9E9C-4BF67E7814CA}" destId="{8FE4C15A-323D-46E9-BA91-1472D124509E}" srcOrd="2" destOrd="0" presId="urn:microsoft.com/office/officeart/2005/8/layout/vList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equation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begPts" val="auto"/>
                <dgm:param type="endPts" val="auto"/>
                <dgm:param type="srcNode" val="vNodes"/>
                <dgm:param type="dstNode" val="lastNode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1204F-EFC9-49F3-BCB4-747AAC260424}" type="datetimeFigureOut">
              <a:rPr lang="ru-RU" smtClean="0"/>
              <a:pPr/>
              <a:t>21.12.2020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B1F06-CDFE-4AF1-9AC1-B5C0DDA09C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advTm="6000">
    <p:comb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1204F-EFC9-49F3-BCB4-747AAC260424}" type="datetimeFigureOut">
              <a:rPr lang="ru-RU" smtClean="0"/>
              <a:pPr/>
              <a:t>21.12.2020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B1F06-CDFE-4AF1-9AC1-B5C0DDA09C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6000">
    <p:comb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1204F-EFC9-49F3-BCB4-747AAC260424}" type="datetimeFigureOut">
              <a:rPr lang="ru-RU" smtClean="0"/>
              <a:pPr/>
              <a:t>21.12.2020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B1F06-CDFE-4AF1-9AC1-B5C0DDA09C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6000">
    <p:comb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1204F-EFC9-49F3-BCB4-747AAC260424}" type="datetimeFigureOut">
              <a:rPr lang="ru-RU" smtClean="0"/>
              <a:pPr/>
              <a:t>21.12.2020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B1F06-CDFE-4AF1-9AC1-B5C0DDA09C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6000">
    <p:comb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1204F-EFC9-49F3-BCB4-747AAC260424}" type="datetimeFigureOut">
              <a:rPr lang="ru-RU" smtClean="0"/>
              <a:pPr/>
              <a:t>21.12.2020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B1F06-CDFE-4AF1-9AC1-B5C0DDA09C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advTm="6000">
    <p:comb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1204F-EFC9-49F3-BCB4-747AAC260424}" type="datetimeFigureOut">
              <a:rPr lang="ru-RU" smtClean="0"/>
              <a:pPr/>
              <a:t>21.12.2020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B1F06-CDFE-4AF1-9AC1-B5C0DDA09C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6000">
    <p:comb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1204F-EFC9-49F3-BCB4-747AAC260424}" type="datetimeFigureOut">
              <a:rPr lang="ru-RU" smtClean="0"/>
              <a:pPr/>
              <a:t>21.12.2020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B1F06-CDFE-4AF1-9AC1-B5C0DDA09C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6000">
    <p:comb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1204F-EFC9-49F3-BCB4-747AAC260424}" type="datetimeFigureOut">
              <a:rPr lang="ru-RU" smtClean="0"/>
              <a:pPr/>
              <a:t>21.12.2020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1B1F06-CDFE-4AF1-9AC1-B5C0DDA09C9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advTm="6000">
    <p:comb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1204F-EFC9-49F3-BCB4-747AAC260424}" type="datetimeFigureOut">
              <a:rPr lang="ru-RU" smtClean="0"/>
              <a:pPr/>
              <a:t>21.12.2020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B1F06-CDFE-4AF1-9AC1-B5C0DDA09C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6000">
    <p:comb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1204F-EFC9-49F3-BCB4-747AAC260424}" type="datetimeFigureOut">
              <a:rPr lang="ru-RU" smtClean="0"/>
              <a:pPr/>
              <a:t>21.12.2020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5D1B1F06-CDFE-4AF1-9AC1-B5C0DDA09C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6000">
    <p:comb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2651204F-EFC9-49F3-BCB4-747AAC260424}" type="datetimeFigureOut">
              <a:rPr lang="ru-RU" smtClean="0"/>
              <a:pPr/>
              <a:t>21.12.2020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B1F06-CDFE-4AF1-9AC1-B5C0DDA09C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6000">
    <p:comb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2651204F-EFC9-49F3-BCB4-747AAC260424}" type="datetimeFigureOut">
              <a:rPr lang="ru-RU" smtClean="0"/>
              <a:pPr/>
              <a:t>21.12.2020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D1B1F06-CDFE-4AF1-9AC1-B5C0DDA09C9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 advTm="6000">
    <p:comb/>
  </p:transition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jpeg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9.jpeg"/><Relationship Id="rId4" Type="http://schemas.openxmlformats.org/officeDocument/2006/relationships/image" Target="../media/image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6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8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jpeg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" name="Содержимое 16" descr="IMG_20200728_094448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2357430"/>
            <a:ext cx="2786082" cy="1714511"/>
          </a:xfrm>
        </p:spPr>
      </p:pic>
      <p:pic>
        <p:nvPicPr>
          <p:cNvPr id="20" name="Содержимое 19" descr="IMG_20200728_094541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6286512" y="2285992"/>
            <a:ext cx="2643206" cy="1766749"/>
          </a:xfrm>
        </p:spPr>
      </p:pic>
      <p:pic>
        <p:nvPicPr>
          <p:cNvPr id="13" name="Рисунок 12" descr="DSC_0008_0.tmp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1714488"/>
          </a:xfrm>
          <a:prstGeom prst="rect">
            <a:avLst/>
          </a:prstGeom>
        </p:spPr>
      </p:pic>
      <p:pic>
        <p:nvPicPr>
          <p:cNvPr id="21" name="Содержимое 16" descr="IMG_20200728_09444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929322" y="4161239"/>
            <a:ext cx="3071834" cy="2250297"/>
          </a:xfrm>
          <a:prstGeom prst="rect">
            <a:avLst/>
          </a:prstGeom>
        </p:spPr>
      </p:pic>
      <p:pic>
        <p:nvPicPr>
          <p:cNvPr id="22" name="Содержимое 16" descr="IMG_20200728_094448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4282" y="4214818"/>
            <a:ext cx="3000396" cy="2143139"/>
          </a:xfrm>
          <a:prstGeom prst="rect">
            <a:avLst/>
          </a:prstGeom>
        </p:spPr>
      </p:pic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1571604" y="1714488"/>
            <a:ext cx="642489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«БЮДЖЕТ ДЛЯ ГРАЖДАН»</a:t>
            </a:r>
            <a:endParaRPr kumimoji="0" lang="ru-RU" sz="18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3214678" y="2285992"/>
            <a:ext cx="2714644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100" b="1" i="0" u="none" strike="noStrike" cap="none" normalizeH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 </a:t>
            </a:r>
            <a:r>
              <a:rPr kumimoji="0" lang="ru-RU" sz="2100" b="1" i="0" u="none" strike="noStrike" cap="none" normalizeH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решению </a:t>
            </a:r>
            <a:r>
              <a:rPr kumimoji="0" lang="ru-RU" sz="2100" b="1" i="0" u="none" strike="noStrike" cap="none" normalizeH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«О  бюджете муниципального района «</a:t>
            </a:r>
            <a:r>
              <a:rPr kumimoji="0" lang="ru-RU" sz="2100" b="1" i="0" u="none" strike="noStrike" cap="none" normalizeH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Касторенский</a:t>
            </a:r>
            <a:r>
              <a:rPr kumimoji="0" lang="ru-RU" sz="2100" b="1" i="0" u="none" strike="noStrike" cap="none" normalizeH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район» Курской области на 2021 год и на плановый период 2022-2023 годов»</a:t>
            </a:r>
            <a:endParaRPr kumimoji="0" lang="ru-RU" sz="2100" b="0" i="0" u="none" strike="noStrike" cap="none" normalizeH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 advTm="6000"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>
          <a:xfrm>
            <a:off x="428596" y="3000372"/>
            <a:ext cx="3043230" cy="1285884"/>
          </a:xfr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0" scaled="1"/>
            <a:tileRect/>
          </a:gradFill>
        </p:spPr>
        <p:txBody>
          <a:bodyPr>
            <a:normAutofit fontScale="25000" lnSpcReduction="20000"/>
          </a:bodyPr>
          <a:lstStyle/>
          <a:p>
            <a:pPr algn="just">
              <a:buNone/>
            </a:pPr>
            <a:r>
              <a:rPr lang="ru-RU" sz="4300" b="1" dirty="0" smtClean="0"/>
              <a:t>             Изменение остатков средств на счетах по учету средств бюджета муниципального района «</a:t>
            </a:r>
            <a:r>
              <a:rPr lang="ru-RU" sz="4300" b="1" dirty="0" err="1" smtClean="0"/>
              <a:t>Касторенский</a:t>
            </a:r>
            <a:r>
              <a:rPr lang="ru-RU" sz="4300" b="1" dirty="0" smtClean="0"/>
              <a:t> район» в течение соответствующего финансового года</a:t>
            </a:r>
            <a:endParaRPr lang="ru-RU" sz="4300" dirty="0" smtClean="0"/>
          </a:p>
          <a:p>
            <a:pPr>
              <a:buNone/>
            </a:pPr>
            <a:endParaRPr lang="ru-RU" sz="4300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357158" y="1714488"/>
            <a:ext cx="8501122" cy="357190"/>
          </a:xfrm>
        </p:spPr>
        <p:txBody>
          <a:bodyPr>
            <a:normAutofit fontScale="25000" lnSpcReduction="20000"/>
          </a:bodyPr>
          <a:lstStyle/>
          <a:p>
            <a:pPr algn="ctr">
              <a:buNone/>
            </a:pPr>
            <a:r>
              <a:rPr lang="ru-RU" sz="5200" b="1" dirty="0" smtClean="0"/>
              <a:t>    Источники финансирования дефицита бюджета  муниципального района «</a:t>
            </a:r>
            <a:r>
              <a:rPr lang="ru-RU" sz="5200" b="1" dirty="0" err="1" smtClean="0"/>
              <a:t>Касторенский</a:t>
            </a:r>
            <a:r>
              <a:rPr lang="ru-RU" sz="5200" b="1" dirty="0" smtClean="0"/>
              <a:t> район»</a:t>
            </a:r>
            <a:endParaRPr lang="ru-RU" sz="5200" dirty="0" smtClean="0"/>
          </a:p>
          <a:p>
            <a:pPr>
              <a:buNone/>
            </a:pPr>
            <a:r>
              <a:rPr lang="ru-RU" sz="5200" dirty="0" smtClean="0"/>
              <a:t>  </a:t>
            </a:r>
          </a:p>
          <a:p>
            <a:endParaRPr lang="ru-RU" dirty="0"/>
          </a:p>
        </p:txBody>
      </p:sp>
      <p:pic>
        <p:nvPicPr>
          <p:cNvPr id="4" name="Рисунок 3" descr="DSC_0008_0.t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714488"/>
          </a:xfrm>
          <a:prstGeom prst="rect">
            <a:avLst/>
          </a:prstGeom>
        </p:spPr>
      </p:pic>
      <p:sp>
        <p:nvSpPr>
          <p:cNvPr id="8" name="Содержимое 6"/>
          <p:cNvSpPr txBox="1">
            <a:spLocks/>
          </p:cNvSpPr>
          <p:nvPr/>
        </p:nvSpPr>
        <p:spPr>
          <a:xfrm>
            <a:off x="4857752" y="3000372"/>
            <a:ext cx="3043230" cy="107157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</p:spPr>
        <p:txBody>
          <a:bodyPr vert="horz">
            <a:normAutofit fontScale="77500" lnSpcReduction="20000"/>
          </a:bodyPr>
          <a:lstStyle/>
          <a:p>
            <a:pPr marL="420624" indent="-384048" algn="just">
              <a:spcBef>
                <a:spcPct val="20000"/>
              </a:spcBef>
              <a:buClr>
                <a:schemeClr val="accent1"/>
              </a:buClr>
              <a:buSzPct val="80000"/>
            </a:pPr>
            <a:r>
              <a:rPr kumimoji="0" lang="ru-RU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</a:t>
            </a:r>
            <a:r>
              <a:rPr lang="ru-RU" sz="1500" b="1" dirty="0" smtClean="0"/>
              <a:t>Разница между полученными и погашенными муниципальным районом в валюте РФ кредитами кредитных организаций</a:t>
            </a:r>
            <a:endParaRPr lang="ru-RU" sz="1500" dirty="0" smtClean="0"/>
          </a:p>
          <a:p>
            <a:pPr marL="420624" marR="0" lvl="0" indent="-384048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>
            <a:off x="5286380" y="2000240"/>
            <a:ext cx="914400" cy="914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rot="10800000" flipV="1">
            <a:off x="2571736" y="2000240"/>
            <a:ext cx="1071570" cy="9286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rot="5400000">
            <a:off x="3071802" y="3214686"/>
            <a:ext cx="2500330" cy="714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Содержимое 6"/>
          <p:cNvSpPr txBox="1">
            <a:spLocks/>
          </p:cNvSpPr>
          <p:nvPr/>
        </p:nvSpPr>
        <p:spPr>
          <a:xfrm>
            <a:off x="2143108" y="4572008"/>
            <a:ext cx="4143404" cy="1571636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6200000" scaled="1"/>
            <a:tileRect/>
          </a:gradFill>
        </p:spPr>
        <p:txBody>
          <a:bodyPr vert="horz">
            <a:normAutofit fontScale="92500" lnSpcReduction="10000"/>
          </a:bodyPr>
          <a:lstStyle/>
          <a:p>
            <a:pPr marL="420624" indent="-384048" algn="just">
              <a:spcBef>
                <a:spcPct val="20000"/>
              </a:spcBef>
              <a:buClr>
                <a:schemeClr val="accent1"/>
              </a:buClr>
              <a:buSzPct val="80000"/>
            </a:pPr>
            <a:r>
              <a:rPr kumimoji="0" lang="ru-RU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</a:t>
            </a:r>
            <a:r>
              <a:rPr lang="ru-RU" sz="1400" b="1" dirty="0" smtClean="0"/>
              <a:t>Разница между полученными и погашенными муниципальным районом валюте РФ бюджетными кредитами, предоставленными бюджету муниципального района «</a:t>
            </a:r>
            <a:r>
              <a:rPr lang="ru-RU" sz="1400" b="1" dirty="0" err="1" smtClean="0"/>
              <a:t>Касторенский</a:t>
            </a:r>
            <a:r>
              <a:rPr lang="ru-RU" sz="1400" b="1" dirty="0" smtClean="0"/>
              <a:t> район»  другими бюджетами бюджетной системы РФ</a:t>
            </a:r>
            <a:endParaRPr lang="ru-RU" sz="1400" dirty="0" smtClean="0"/>
          </a:p>
          <a:p>
            <a:pPr marL="420624" marR="0" lvl="0" indent="-384048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29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 advTm="6000">
    <p:wheel spokes="2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>
          <a:xfrm>
            <a:off x="457200" y="2357431"/>
            <a:ext cx="8043890" cy="857255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b="1" dirty="0" smtClean="0"/>
              <a:t>         Муниципальный долг муниципального района «</a:t>
            </a:r>
            <a:r>
              <a:rPr lang="ru-RU" b="1" dirty="0" err="1" smtClean="0"/>
              <a:t>Касторенский</a:t>
            </a:r>
            <a:r>
              <a:rPr lang="ru-RU" b="1" dirty="0" smtClean="0"/>
              <a:t> район»</a:t>
            </a:r>
            <a:r>
              <a:rPr lang="ru-RU" dirty="0" smtClean="0"/>
              <a:t>  –  долговые  обязательства, принятые  на  себя  муниципальным районом. </a:t>
            </a:r>
          </a:p>
          <a:p>
            <a:pPr>
              <a:buNone/>
            </a:pPr>
            <a:r>
              <a:rPr lang="ru-RU" dirty="0" smtClean="0"/>
              <a:t>         </a:t>
            </a:r>
            <a:endParaRPr lang="ru-RU" dirty="0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571472" y="1857365"/>
            <a:ext cx="8358246" cy="357190"/>
          </a:xfrm>
        </p:spPr>
        <p:txBody>
          <a:bodyPr>
            <a:normAutofit fontScale="47500" lnSpcReduction="20000"/>
          </a:bodyPr>
          <a:lstStyle/>
          <a:p>
            <a:pPr algn="ctr">
              <a:buNone/>
            </a:pPr>
            <a:r>
              <a:rPr lang="ru-RU" dirty="0" smtClean="0"/>
              <a:t>Муниципальный долг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DSC_0008_0.t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714488"/>
          </a:xfrm>
          <a:prstGeom prst="rect">
            <a:avLst/>
          </a:prstGeom>
        </p:spPr>
      </p:pic>
      <p:sp>
        <p:nvSpPr>
          <p:cNvPr id="8" name="Содержимое 6"/>
          <p:cNvSpPr txBox="1">
            <a:spLocks/>
          </p:cNvSpPr>
          <p:nvPr/>
        </p:nvSpPr>
        <p:spPr>
          <a:xfrm>
            <a:off x="0" y="3000372"/>
            <a:ext cx="9144000" cy="785818"/>
          </a:xfrm>
          <a:prstGeom prst="rect">
            <a:avLst/>
          </a:prstGeom>
        </p:spPr>
        <p:txBody>
          <a:bodyPr vert="horz">
            <a:normAutofit fontScale="40000" lnSpcReduction="20000"/>
          </a:bodyPr>
          <a:lstStyle/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algn="ctr"/>
            <a:r>
              <a:rPr kumimoji="0" lang="ru-RU" sz="29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ru-RU" sz="2900" dirty="0" smtClean="0"/>
              <a:t>Виды долговых обязательств, входящие в структуру муниципального долга</a:t>
            </a:r>
            <a:r>
              <a:rPr lang="ru-RU" sz="2900" b="1" i="1" dirty="0" smtClean="0"/>
              <a:t> </a:t>
            </a:r>
            <a:r>
              <a:rPr lang="ru-RU" sz="2900" dirty="0" smtClean="0"/>
              <a:t>муниципального района «</a:t>
            </a:r>
            <a:r>
              <a:rPr lang="ru-RU" sz="2900" dirty="0" err="1" smtClean="0"/>
              <a:t>Касторенский</a:t>
            </a:r>
            <a:r>
              <a:rPr lang="ru-RU" sz="2900" dirty="0" smtClean="0"/>
              <a:t> район»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</a:t>
            </a:r>
            <a:endParaRPr kumimoji="0" lang="ru-RU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Содержимое 6"/>
          <p:cNvSpPr txBox="1">
            <a:spLocks/>
          </p:cNvSpPr>
          <p:nvPr/>
        </p:nvSpPr>
        <p:spPr>
          <a:xfrm>
            <a:off x="571472" y="3500438"/>
            <a:ext cx="2857488" cy="857256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0" scaled="1"/>
            <a:tileRect/>
          </a:gradFill>
        </p:spPr>
        <p:txBody>
          <a:bodyPr vert="horz">
            <a:normAutofit fontScale="25000" lnSpcReduction="20000"/>
          </a:bodyPr>
          <a:lstStyle/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algn="ctr"/>
            <a:r>
              <a:rPr kumimoji="0" lang="ru-RU" sz="29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ru-RU" sz="4300" b="1" dirty="0" smtClean="0"/>
              <a:t>Кредиты, полученные  муниципальным районом от кредитных организаций</a:t>
            </a:r>
            <a:endParaRPr lang="ru-RU" sz="4300" dirty="0" smtClean="0"/>
          </a:p>
          <a:p>
            <a:pPr algn="ctr"/>
            <a:endParaRPr lang="ru-RU" sz="2900" dirty="0" smtClean="0"/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</a:t>
            </a:r>
            <a:endParaRPr kumimoji="0" lang="ru-RU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Содержимое 6"/>
          <p:cNvSpPr txBox="1">
            <a:spLocks/>
          </p:cNvSpPr>
          <p:nvPr/>
        </p:nvSpPr>
        <p:spPr>
          <a:xfrm>
            <a:off x="5357818" y="3500438"/>
            <a:ext cx="2857488" cy="857256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</p:spPr>
        <p:txBody>
          <a:bodyPr vert="horz">
            <a:normAutofit fontScale="25000" lnSpcReduction="20000"/>
          </a:bodyPr>
          <a:lstStyle/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r>
              <a:rPr lang="ru-RU" sz="4400" b="1" dirty="0" smtClean="0"/>
              <a:t>Бюджетные кредиты, привлеченные в бюджет муниципального района от других бюджетов бюджетной системы Российской Федерации</a:t>
            </a:r>
            <a:endParaRPr lang="ru-RU" sz="4400" dirty="0" smtClean="0"/>
          </a:p>
          <a:p>
            <a:pPr algn="ctr"/>
            <a:endParaRPr lang="ru-RU" sz="2900" dirty="0" smtClean="0"/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</a:t>
            </a:r>
            <a:endParaRPr kumimoji="0" lang="ru-RU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Содержимое 6"/>
          <p:cNvSpPr txBox="1">
            <a:spLocks/>
          </p:cNvSpPr>
          <p:nvPr/>
        </p:nvSpPr>
        <p:spPr>
          <a:xfrm>
            <a:off x="1214414" y="4286256"/>
            <a:ext cx="6000792" cy="2571744"/>
          </a:xfrm>
          <a:prstGeom prst="rect">
            <a:avLst/>
          </a:prstGeom>
        </p:spPr>
        <p:txBody>
          <a:bodyPr vert="horz">
            <a:normAutofit fontScale="40000" lnSpcReduction="20000"/>
          </a:bodyPr>
          <a:lstStyle/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r>
              <a:rPr lang="ru-RU" sz="2800" b="1" dirty="0" smtClean="0"/>
              <a:t>Учет и регистрация муниципальных долговых обязательств осуществляются в муниципальной долговой книге.</a:t>
            </a:r>
            <a:endParaRPr lang="ru-RU" sz="2800" dirty="0" smtClean="0"/>
          </a:p>
          <a:p>
            <a:r>
              <a:rPr lang="ru-RU" sz="2800" b="1" dirty="0" smtClean="0"/>
              <a:t> </a:t>
            </a:r>
            <a:endParaRPr lang="ru-RU" sz="2800" dirty="0" smtClean="0"/>
          </a:p>
          <a:p>
            <a:r>
              <a:rPr lang="ru-RU" sz="2800" b="1" dirty="0" smtClean="0"/>
              <a:t> </a:t>
            </a:r>
            <a:endParaRPr lang="ru-RU" sz="2800" dirty="0" smtClean="0"/>
          </a:p>
          <a:p>
            <a:r>
              <a:rPr lang="ru-RU" sz="2800" b="1" dirty="0" smtClean="0"/>
              <a:t> </a:t>
            </a:r>
            <a:endParaRPr lang="ru-RU" sz="2800" dirty="0" smtClean="0"/>
          </a:p>
          <a:p>
            <a:r>
              <a:rPr lang="ru-RU" sz="2800" b="1" dirty="0" smtClean="0"/>
              <a:t>В муниципальную долговую книгу вносятся сведения об объеме долговых обязательств по видам этих обязательств, о дате их возникновения и исполнения полностью или частично, формах обеспечения обязательств.</a:t>
            </a:r>
            <a:endParaRPr lang="ru-RU" sz="2800" dirty="0" smtClean="0"/>
          </a:p>
          <a:p>
            <a:r>
              <a:rPr lang="ru-RU" sz="2800" b="1" dirty="0" smtClean="0"/>
              <a:t> </a:t>
            </a:r>
            <a:endParaRPr lang="ru-RU" sz="2800" dirty="0" smtClean="0"/>
          </a:p>
          <a:p>
            <a:r>
              <a:rPr lang="ru-RU" sz="2800" b="1" dirty="0" smtClean="0"/>
              <a:t> </a:t>
            </a:r>
            <a:endParaRPr lang="ru-RU" sz="2800" dirty="0" smtClean="0"/>
          </a:p>
          <a:p>
            <a:r>
              <a:rPr lang="ru-RU" sz="2800" b="1" dirty="0" smtClean="0"/>
              <a:t> </a:t>
            </a:r>
            <a:endParaRPr lang="ru-RU" sz="2800" dirty="0" smtClean="0"/>
          </a:p>
          <a:p>
            <a:r>
              <a:rPr lang="ru-RU" sz="2800" b="1" dirty="0" smtClean="0"/>
              <a:t>В муниципальной долговой книге так же учитывается информация о просроченной задолженности по исполнению долговых обязательств.</a:t>
            </a:r>
            <a:endParaRPr lang="ru-RU" sz="2800" dirty="0" smtClean="0"/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</a:t>
            </a:r>
            <a:endParaRPr kumimoji="0" lang="ru-RU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>
            <a:off x="4286248" y="3286124"/>
            <a:ext cx="1000132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rot="10800000" flipV="1">
            <a:off x="3428992" y="3286124"/>
            <a:ext cx="857256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 advTm="6000">
    <p:wheel spokes="3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2714612" y="1714488"/>
            <a:ext cx="3657600" cy="35719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Межбюджетные отношения</a:t>
            </a:r>
            <a:endParaRPr lang="ru-RU" dirty="0"/>
          </a:p>
        </p:txBody>
      </p:sp>
      <p:pic>
        <p:nvPicPr>
          <p:cNvPr id="4" name="Рисунок 3" descr="DSC_0008_0.t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714488"/>
          </a:xfrm>
          <a:prstGeom prst="rect">
            <a:avLst/>
          </a:prstGeom>
        </p:spPr>
      </p:pic>
      <p:sp>
        <p:nvSpPr>
          <p:cNvPr id="6" name="Содержимое 10"/>
          <p:cNvSpPr txBox="1">
            <a:spLocks/>
          </p:cNvSpPr>
          <p:nvPr/>
        </p:nvSpPr>
        <p:spPr>
          <a:xfrm>
            <a:off x="500034" y="2214554"/>
            <a:ext cx="8001056" cy="1357322"/>
          </a:xfrm>
          <a:prstGeom prst="rect">
            <a:avLst/>
          </a:prstGeom>
        </p:spPr>
        <p:txBody>
          <a:bodyPr vert="horz">
            <a:normAutofit fontScale="70000" lnSpcReduction="20000"/>
          </a:bodyPr>
          <a:lstStyle/>
          <a:p>
            <a:r>
              <a:rPr lang="ru-RU" sz="2000" dirty="0" smtClean="0"/>
              <a:t>Взаимоотношения между органами местного самоуправления </a:t>
            </a:r>
            <a:r>
              <a:rPr lang="ru-RU" sz="2000" dirty="0" err="1" smtClean="0"/>
              <a:t>Касторенского</a:t>
            </a:r>
            <a:r>
              <a:rPr lang="ru-RU" sz="2000" dirty="0" smtClean="0"/>
              <a:t> района по вопросам регулирования бюджетных правоотношений осуществляются в форме передачи межбюджетных трансфертов из бюджета муниципального района «</a:t>
            </a:r>
            <a:r>
              <a:rPr lang="ru-RU" sz="2000" dirty="0" err="1" smtClean="0"/>
              <a:t>Касторенский</a:t>
            </a:r>
            <a:r>
              <a:rPr lang="ru-RU" sz="2000" dirty="0" smtClean="0"/>
              <a:t> район» в бюджеты поселений, расположенных на территории района.</a:t>
            </a:r>
          </a:p>
          <a:p>
            <a:endParaRPr lang="ru-RU" sz="2000" dirty="0" smtClean="0"/>
          </a:p>
          <a:p>
            <a:r>
              <a:rPr lang="ru-RU" sz="2000" dirty="0" smtClean="0"/>
              <a:t>Межбюджетные трансферты бюджета муниципального района «</a:t>
            </a:r>
            <a:r>
              <a:rPr lang="ru-RU" sz="2000" dirty="0" err="1" smtClean="0"/>
              <a:t>Касторенский</a:t>
            </a:r>
            <a:r>
              <a:rPr lang="ru-RU" sz="2000" dirty="0" smtClean="0"/>
              <a:t> район» предоставляются в форме:</a:t>
            </a:r>
            <a:endParaRPr lang="ru-RU" sz="2000" dirty="0"/>
          </a:p>
        </p:txBody>
      </p:sp>
      <p:graphicFrame>
        <p:nvGraphicFramePr>
          <p:cNvPr id="8" name="Схема 7"/>
          <p:cNvGraphicFramePr/>
          <p:nvPr/>
        </p:nvGraphicFramePr>
        <p:xfrm>
          <a:off x="2000232" y="3714752"/>
          <a:ext cx="4572032" cy="1714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med" advTm="6000">
    <p:whee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214282" y="2000240"/>
            <a:ext cx="8786874" cy="2071702"/>
          </a:xfrm>
        </p:spPr>
        <p:txBody>
          <a:bodyPr/>
          <a:lstStyle/>
          <a:p>
            <a:pPr algn="ctr">
              <a:buNone/>
            </a:pPr>
            <a:r>
              <a:rPr lang="ru-RU" b="1" i="1" dirty="0" smtClean="0"/>
              <a:t>     БЮДЖЕТ  МУНИЦИПАЛЬНОГО РАЙОНА «КАСТОРЕНСКИЙ РАЙОН» КУРСКОЙ ОБЛАСТИ     НА 2021 ГОД  И ПЛАНОВЫЙ ПЕРИОД </a:t>
            </a:r>
          </a:p>
          <a:p>
            <a:pPr algn="ctr">
              <a:buNone/>
            </a:pPr>
            <a:r>
              <a:rPr lang="ru-RU" b="1" i="1" dirty="0" smtClean="0"/>
              <a:t>2022 И 2023 ГОДОВ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DSC_0008_0.t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714488"/>
          </a:xfrm>
          <a:prstGeom prst="rect">
            <a:avLst/>
          </a:prstGeom>
        </p:spPr>
      </p:pic>
      <p:pic>
        <p:nvPicPr>
          <p:cNvPr id="21505" name="Picture 1" descr="D:\Диск С\888\БЮДЖЕТ ДЛЯ ГРАЖДАН\БЮДЖЕТ ДЛЯ ГРАЖДАН 2020г\фото\деньги\depositphotos_65784035-stock-photo-russian-mone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4143380"/>
            <a:ext cx="5905541" cy="2357454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6000">
    <p:split orient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214282" y="1857364"/>
            <a:ext cx="8715436" cy="485778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400" dirty="0" smtClean="0"/>
              <a:t>        Решение «О бюджете муниципального района «</a:t>
            </a:r>
            <a:r>
              <a:rPr lang="ru-RU" sz="1400" dirty="0" err="1" smtClean="0"/>
              <a:t>Касторенский</a:t>
            </a:r>
            <a:r>
              <a:rPr lang="ru-RU" sz="1400" dirty="0" smtClean="0"/>
              <a:t> район» на 2021 год  и плановый период 2022 и 2023 годов» разработано в соответствии</a:t>
            </a:r>
          </a:p>
          <a:p>
            <a:pPr>
              <a:buNone/>
            </a:pPr>
            <a:endParaRPr lang="ru-RU" sz="1400" dirty="0" smtClean="0"/>
          </a:p>
          <a:p>
            <a:pPr>
              <a:buNone/>
            </a:pPr>
            <a:endParaRPr lang="ru-RU" sz="1400" dirty="0" smtClean="0"/>
          </a:p>
          <a:p>
            <a:pPr>
              <a:buNone/>
            </a:pPr>
            <a:endParaRPr lang="ru-RU" sz="1400" dirty="0" smtClean="0"/>
          </a:p>
          <a:p>
            <a:pPr>
              <a:buNone/>
            </a:pPr>
            <a:endParaRPr lang="ru-RU" sz="1400" dirty="0" smtClean="0"/>
          </a:p>
          <a:p>
            <a:pPr>
              <a:buNone/>
            </a:pPr>
            <a:endParaRPr lang="ru-RU" sz="1400" dirty="0" smtClean="0"/>
          </a:p>
          <a:p>
            <a:pPr>
              <a:buNone/>
            </a:pPr>
            <a:endParaRPr lang="ru-RU" sz="1400" dirty="0" smtClean="0"/>
          </a:p>
          <a:p>
            <a:pPr>
              <a:buNone/>
            </a:pPr>
            <a:endParaRPr lang="ru-RU" sz="1400" dirty="0" smtClean="0"/>
          </a:p>
          <a:p>
            <a:pPr>
              <a:buNone/>
            </a:pPr>
            <a:endParaRPr lang="ru-RU" sz="1400" dirty="0" smtClean="0"/>
          </a:p>
          <a:p>
            <a:pPr>
              <a:buNone/>
            </a:pPr>
            <a:endParaRPr lang="ru-RU" sz="1400" dirty="0" smtClean="0"/>
          </a:p>
          <a:p>
            <a:pPr>
              <a:buNone/>
            </a:pPr>
            <a:endParaRPr lang="ru-RU" sz="1400" dirty="0" smtClean="0"/>
          </a:p>
          <a:p>
            <a:pPr>
              <a:buNone/>
            </a:pPr>
            <a:endParaRPr lang="ru-RU" sz="1400" dirty="0" smtClean="0"/>
          </a:p>
          <a:p>
            <a:pPr>
              <a:buNone/>
            </a:pPr>
            <a:endParaRPr lang="ru-RU" sz="1400" dirty="0" smtClean="0"/>
          </a:p>
          <a:p>
            <a:pPr>
              <a:buNone/>
            </a:pPr>
            <a:endParaRPr lang="ru-RU" sz="1400" dirty="0" smtClean="0"/>
          </a:p>
          <a:p>
            <a:pPr>
              <a:buNone/>
            </a:pPr>
            <a:endParaRPr lang="ru-RU" sz="1400" dirty="0" smtClean="0"/>
          </a:p>
          <a:p>
            <a:pPr>
              <a:buNone/>
            </a:pPr>
            <a:endParaRPr lang="ru-RU" sz="1400" dirty="0" smtClean="0"/>
          </a:p>
          <a:p>
            <a:pPr algn="ctr">
              <a:buNone/>
            </a:pPr>
            <a:r>
              <a:rPr lang="ru-RU" sz="1400" dirty="0" smtClean="0"/>
              <a:t>        При подготовке проекта решения учтены расходы на реализацию указов Президента Российской Федерации  от 07.05.2012 №597</a:t>
            </a:r>
          </a:p>
          <a:p>
            <a:endParaRPr lang="ru-RU" dirty="0"/>
          </a:p>
        </p:txBody>
      </p:sp>
      <p:pic>
        <p:nvPicPr>
          <p:cNvPr id="4" name="Рисунок 3" descr="DSC_0008_0.t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714488"/>
          </a:xfrm>
          <a:prstGeom prst="rect">
            <a:avLst/>
          </a:prstGeom>
        </p:spPr>
      </p:pic>
      <p:sp>
        <p:nvSpPr>
          <p:cNvPr id="6" name="Овал 5"/>
          <p:cNvSpPr/>
          <p:nvPr/>
        </p:nvSpPr>
        <p:spPr>
          <a:xfrm>
            <a:off x="428596" y="3000372"/>
            <a:ext cx="3000396" cy="12858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с задачами,  поставленными в послании Президента Российской Федерации</a:t>
            </a:r>
            <a:endParaRPr lang="ru-RU" sz="1200" dirty="0"/>
          </a:p>
        </p:txBody>
      </p:sp>
      <p:sp>
        <p:nvSpPr>
          <p:cNvPr id="9" name="Овал 8"/>
          <p:cNvSpPr/>
          <p:nvPr/>
        </p:nvSpPr>
        <p:spPr>
          <a:xfrm>
            <a:off x="2214546" y="4429132"/>
            <a:ext cx="2500330" cy="17145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основными направлениями бюджетной и налоговой политики </a:t>
            </a:r>
            <a:r>
              <a:rPr lang="ru-RU" sz="1200" dirty="0" err="1" smtClean="0"/>
              <a:t>Касторенского</a:t>
            </a:r>
            <a:r>
              <a:rPr lang="ru-RU" sz="1200" dirty="0" smtClean="0"/>
              <a:t> района Курской области на 2021-2023 годы</a:t>
            </a:r>
            <a:endParaRPr lang="ru-RU" sz="1200" dirty="0"/>
          </a:p>
        </p:txBody>
      </p:sp>
      <p:sp>
        <p:nvSpPr>
          <p:cNvPr id="12" name="Овал 11"/>
          <p:cNvSpPr/>
          <p:nvPr/>
        </p:nvSpPr>
        <p:spPr>
          <a:xfrm>
            <a:off x="4286248" y="3214686"/>
            <a:ext cx="2643206" cy="17002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прогноза социально-экономического развития </a:t>
            </a:r>
            <a:r>
              <a:rPr lang="ru-RU" sz="1200" dirty="0" err="1" smtClean="0"/>
              <a:t>Касторенского</a:t>
            </a:r>
            <a:r>
              <a:rPr lang="ru-RU" sz="1200" dirty="0" smtClean="0"/>
              <a:t> района Курской области на 2021 год и на плановый период 2022-2023 годов</a:t>
            </a:r>
            <a:endParaRPr lang="ru-RU" sz="1200" dirty="0"/>
          </a:p>
        </p:txBody>
      </p:sp>
      <p:sp>
        <p:nvSpPr>
          <p:cNvPr id="13" name="Овал 12"/>
          <p:cNvSpPr/>
          <p:nvPr/>
        </p:nvSpPr>
        <p:spPr>
          <a:xfrm>
            <a:off x="6786578" y="4429132"/>
            <a:ext cx="2071702" cy="112871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муниципальными программами </a:t>
            </a:r>
            <a:r>
              <a:rPr lang="ru-RU" sz="1200" dirty="0" err="1" smtClean="0"/>
              <a:t>Касторенского</a:t>
            </a:r>
            <a:r>
              <a:rPr lang="ru-RU" sz="1200" dirty="0" smtClean="0"/>
              <a:t> района Курской области</a:t>
            </a:r>
            <a:endParaRPr lang="ru-RU" sz="1200" dirty="0"/>
          </a:p>
        </p:txBody>
      </p:sp>
      <p:sp>
        <p:nvSpPr>
          <p:cNvPr id="16" name="Стрелка вниз 15"/>
          <p:cNvSpPr/>
          <p:nvPr/>
        </p:nvSpPr>
        <p:spPr>
          <a:xfrm rot="2177477">
            <a:off x="2416652" y="2355470"/>
            <a:ext cx="484632" cy="71610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низ 16"/>
          <p:cNvSpPr/>
          <p:nvPr/>
        </p:nvSpPr>
        <p:spPr>
          <a:xfrm rot="19713685">
            <a:off x="7207617" y="2154029"/>
            <a:ext cx="485062" cy="2361032"/>
          </a:xfrm>
          <a:prstGeom prst="downArrow">
            <a:avLst>
              <a:gd name="adj1" fmla="val 50000"/>
              <a:gd name="adj2" fmla="val 5712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низ 17"/>
          <p:cNvSpPr/>
          <p:nvPr/>
        </p:nvSpPr>
        <p:spPr>
          <a:xfrm rot="690429">
            <a:off x="3685404" y="2419022"/>
            <a:ext cx="484632" cy="194751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низ 18"/>
          <p:cNvSpPr/>
          <p:nvPr/>
        </p:nvSpPr>
        <p:spPr>
          <a:xfrm rot="20792185">
            <a:off x="5148770" y="2404008"/>
            <a:ext cx="484632" cy="71610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 advTm="6000"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0" y="1428736"/>
            <a:ext cx="9144000" cy="214313"/>
          </a:xfrm>
        </p:spPr>
        <p:txBody>
          <a:bodyPr>
            <a:normAutofit fontScale="25000" lnSpcReduction="20000"/>
          </a:bodyPr>
          <a:lstStyle/>
          <a:p>
            <a:pPr algn="ctr">
              <a:buNone/>
            </a:pPr>
            <a:r>
              <a:rPr lang="ru-RU" b="1" dirty="0" smtClean="0"/>
              <a:t> </a:t>
            </a:r>
            <a:r>
              <a:rPr lang="ru-RU" sz="3200" b="1" dirty="0" smtClean="0"/>
              <a:t>Прогноз социально – экономического  развития </a:t>
            </a:r>
            <a:r>
              <a:rPr lang="ru-RU" sz="3200" b="1" dirty="0" err="1" smtClean="0"/>
              <a:t>Касторенского</a:t>
            </a:r>
            <a:r>
              <a:rPr lang="ru-RU" sz="3200" b="1" dirty="0" smtClean="0"/>
              <a:t>  района  на  2021  год  и  основных параметров прогноза социально – экономического развития </a:t>
            </a:r>
            <a:r>
              <a:rPr lang="ru-RU" sz="3200" b="1" dirty="0" err="1" smtClean="0"/>
              <a:t>Касторенского</a:t>
            </a:r>
            <a:r>
              <a:rPr lang="ru-RU" sz="3200" b="1" dirty="0" smtClean="0"/>
              <a:t> района до 2023 года</a:t>
            </a:r>
            <a:endParaRPr lang="ru-RU" sz="3200" dirty="0" smtClean="0"/>
          </a:p>
          <a:p>
            <a:endParaRPr lang="ru-RU" sz="2800" dirty="0"/>
          </a:p>
        </p:txBody>
      </p:sp>
      <p:pic>
        <p:nvPicPr>
          <p:cNvPr id="4" name="Рисунок 3" descr="DSC_0008_0.t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357298"/>
          </a:xfrm>
          <a:prstGeom prst="rect">
            <a:avLst/>
          </a:prstGeom>
        </p:spPr>
      </p:pic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0" y="1653698"/>
          <a:ext cx="9144032" cy="5204302"/>
        </p:xfrm>
        <a:graphic>
          <a:graphicData uri="http://schemas.openxmlformats.org/drawingml/2006/table">
            <a:tbl>
              <a:tblPr/>
              <a:tblGrid>
                <a:gridCol w="4500595"/>
                <a:gridCol w="942282"/>
                <a:gridCol w="725717"/>
                <a:gridCol w="725717"/>
                <a:gridCol w="820994"/>
                <a:gridCol w="714380"/>
                <a:gridCol w="714347"/>
              </a:tblGrid>
              <a:tr h="1381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Единица измерения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2019 </a:t>
                      </a: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г. отчет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2020 </a:t>
                      </a: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г. оценка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2021 г</a:t>
                      </a: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. прогноз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2022 г</a:t>
                      </a: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. прогноз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2023 г</a:t>
                      </a: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. прогноз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76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Times New Roman"/>
                          <a:cs typeface="Times New Roman"/>
                        </a:rPr>
                        <a:t>1. Объем промышленного производства – всего </a:t>
                      </a:r>
                      <a:r>
                        <a:rPr lang="ru-RU" sz="8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(</a:t>
                      </a:r>
                      <a:r>
                        <a:rPr lang="ru-RU" sz="800" b="1" dirty="0">
                          <a:latin typeface="Times New Roman"/>
                          <a:ea typeface="Times New Roman"/>
                          <a:cs typeface="Times New Roman"/>
                        </a:rPr>
                        <a:t>в действующих  ценах каждого  года)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млн. руб</a:t>
                      </a: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3563,2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3450,5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10838,2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27935,3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30723,1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4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Индекс промышленного производства</a:t>
                      </a: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113,8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89,2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301,4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256,0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108,9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1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Times New Roman"/>
                          <a:cs typeface="Times New Roman"/>
                        </a:rPr>
                        <a:t>Масло животное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тонн</a:t>
                      </a: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74</a:t>
                      </a: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10,5</a:t>
                      </a: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11,5</a:t>
                      </a: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12,5</a:t>
                      </a: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5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Индекс промышленного производства </a:t>
                      </a: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778,9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13,5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105,0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109,5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108,7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1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Times New Roman"/>
                          <a:cs typeface="Times New Roman"/>
                        </a:rPr>
                        <a:t>Молочные консервы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туб.</a:t>
                      </a: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46393</a:t>
                      </a: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48034</a:t>
                      </a: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48500</a:t>
                      </a: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49000</a:t>
                      </a: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50000</a:t>
                      </a: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3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Индекс промышленного производства </a:t>
                      </a: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103,5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103,5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101,0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101,0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102,0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1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Times New Roman"/>
                          <a:cs typeface="Times New Roman"/>
                        </a:rPr>
                        <a:t>Сахар - песок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тонн</a:t>
                      </a: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107783</a:t>
                      </a: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91413</a:t>
                      </a: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91665</a:t>
                      </a: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93120</a:t>
                      </a: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94575</a:t>
                      </a: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7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Индекс промышленного </a:t>
                      </a: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производства 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117,9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84,8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100,3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101,6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101,6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1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Times New Roman"/>
                          <a:cs typeface="Times New Roman"/>
                        </a:rPr>
                        <a:t>Масло растительное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тонн</a:t>
                      </a: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45000</a:t>
                      </a: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150000</a:t>
                      </a: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165000</a:t>
                      </a: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3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Индекс промышленного производства </a:t>
                      </a: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333,3</a:t>
                      </a: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110,0</a:t>
                      </a: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9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Times New Roman"/>
                          <a:cs typeface="Times New Roman"/>
                        </a:rPr>
                        <a:t>Инвестиции  в  основной капитал (по крупным и средним предприятиям) в действующих ценах каждого  года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млн</a:t>
                      </a: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. руб.</a:t>
                      </a: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791,4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5317,3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6342,5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638,8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660,3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Темп роста (снижения) </a:t>
                      </a: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к </a:t>
                      </a: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предыдущему  году в сопоставимых ценах</a:t>
                      </a: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105,5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648,6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115,0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9,7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99,6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3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Times New Roman"/>
                          <a:ea typeface="Times New Roman"/>
                          <a:cs typeface="Times New Roman"/>
                        </a:rPr>
                        <a:t>Инвестиции  в  основной капитал (за исключением бюджетных средств)  по крупным и средним предприятиям в действующих ценах каждого  года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млн</a:t>
                      </a: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. руб.</a:t>
                      </a: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701,9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5253,8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6278,4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587,8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626,5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3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Темп роста (снижения)  </a:t>
                      </a: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к </a:t>
                      </a: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предыдущему  году в сопоставимых ценах</a:t>
                      </a: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99,9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722,5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115,2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9,0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102,7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3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Times New Roman"/>
                          <a:cs typeface="Times New Roman"/>
                        </a:rPr>
                        <a:t>Ввод  в  </a:t>
                      </a:r>
                      <a:r>
                        <a:rPr lang="ru-RU" sz="8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эксплуатацию: </a:t>
                      </a: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Газовых  </a:t>
                      </a: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сетей</a:t>
                      </a: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км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15,4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25,3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4,104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18,134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1,482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3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Строительство (приобретение) жилья в сельской местности</a:t>
                      </a: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тыс. кв.м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2,301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7,300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6,750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7,463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8,041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5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Times New Roman"/>
                          <a:cs typeface="Times New Roman"/>
                        </a:rPr>
                        <a:t>Объем  подрядных  и строительно-монтажных работ  (по крупным и сред - ним предприятиям)  в действующих ценах каждого  года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млн. руб.</a:t>
                      </a: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109,6</a:t>
                      </a: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83,1</a:t>
                      </a: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86,9</a:t>
                      </a: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92,4</a:t>
                      </a: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98,2</a:t>
                      </a: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3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Темп роста (снижения) </a:t>
                      </a: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к </a:t>
                      </a: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предыдущему  году в сопоставимых ценах</a:t>
                      </a: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121,0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72,8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100,5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101,2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101,8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5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Times New Roman"/>
                          <a:ea typeface="Times New Roman"/>
                          <a:cs typeface="Times New Roman"/>
                        </a:rPr>
                        <a:t>Оборот розничной торговли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млн. руб.</a:t>
                      </a: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348,1</a:t>
                      </a: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360,4</a:t>
                      </a: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376,0</a:t>
                      </a: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398,0</a:t>
                      </a: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421,8</a:t>
                      </a: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3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Темп роста (снижения)  </a:t>
                      </a: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к </a:t>
                      </a: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предыдущему  году в сопоставимых ценах</a:t>
                      </a: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102,5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100,5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100,8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101,5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102,0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5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Times New Roman"/>
                          <a:cs typeface="Times New Roman"/>
                        </a:rPr>
                        <a:t>Оборот   общественного питания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млн. руб.</a:t>
                      </a: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6,0</a:t>
                      </a: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6,1</a:t>
                      </a: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6,4</a:t>
                      </a: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6,8</a:t>
                      </a: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7,3</a:t>
                      </a: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3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Темп роста (снижения)  </a:t>
                      </a: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к </a:t>
                      </a: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предыдущему  году в сопоставимых ценах</a:t>
                      </a: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109,1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100,1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101,0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102,0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103,0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5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Times New Roman"/>
                          <a:cs typeface="Times New Roman"/>
                        </a:rPr>
                        <a:t>Объем  платных  услуг населению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млн. руб.</a:t>
                      </a: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37,4</a:t>
                      </a: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38,7</a:t>
                      </a: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40,5</a:t>
                      </a: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42,5</a:t>
                      </a: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45,0</a:t>
                      </a: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3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Темп роста (снижения)  </a:t>
                      </a: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к </a:t>
                      </a: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предыдущему  году в сопоставимых ценах</a:t>
                      </a: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105,0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100,5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101,0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101,5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3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Times New Roman"/>
                          <a:cs typeface="Times New Roman"/>
                        </a:rPr>
                        <a:t>Среднемесячная  зарплата одного  работающего  в  действующих  ценах  каждого года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руб</a:t>
                      </a: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28153,8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29459,9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30788,0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32762,0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34799,3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3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Темп роста (снижения)  </a:t>
                      </a: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к </a:t>
                      </a: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предыдущему  году в сопоставимых ценах</a:t>
                      </a: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104,5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104,6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104,5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106,4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106,2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5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Times New Roman"/>
                          <a:cs typeface="Times New Roman"/>
                        </a:rPr>
                        <a:t>Численность  населения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тыс. чел.</a:t>
                      </a: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14,372</a:t>
                      </a: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14,070</a:t>
                      </a: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13,800</a:t>
                      </a: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13,550</a:t>
                      </a: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13,350</a:t>
                      </a: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6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Times New Roman"/>
                          <a:cs typeface="Times New Roman"/>
                        </a:rPr>
                        <a:t>Численность занятых во всех секторах  экономики 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чел</a:t>
                      </a: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3785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3815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3970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4045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4095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6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Times New Roman"/>
                          <a:cs typeface="Times New Roman"/>
                        </a:rPr>
                        <a:t>Численность безработных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чел.</a:t>
                      </a: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78</a:t>
                      </a: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130</a:t>
                      </a: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6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Times New Roman"/>
                          <a:cs typeface="Times New Roman"/>
                        </a:rPr>
                        <a:t>Уровень  безработицы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0,9</a:t>
                      </a: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1,7</a:t>
                      </a: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1,2</a:t>
                      </a: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1,2</a:t>
                      </a: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1,2</a:t>
                      </a:r>
                    </a:p>
                  </a:txBody>
                  <a:tcPr marL="16428" marR="1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 advTm="6000">
    <p:wheel spokes="8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0" y="0"/>
            <a:ext cx="9144000" cy="214313"/>
          </a:xfrm>
        </p:spPr>
        <p:txBody>
          <a:bodyPr>
            <a:normAutofit fontScale="40000" lnSpcReduction="20000"/>
          </a:bodyPr>
          <a:lstStyle/>
          <a:p>
            <a:pPr algn="ctr">
              <a:buNone/>
            </a:pPr>
            <a:r>
              <a:rPr lang="ru-RU" b="1" dirty="0" smtClean="0"/>
              <a:t>    Показатели  сельскохозяйственного производства по </a:t>
            </a:r>
            <a:r>
              <a:rPr lang="ru-RU" b="1" dirty="0" err="1" smtClean="0"/>
              <a:t>Касторенскому</a:t>
            </a:r>
            <a:r>
              <a:rPr lang="ru-RU" b="1" dirty="0" smtClean="0"/>
              <a:t> району на 2020-2023 годы 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12" name="Рисунок 11" descr="beer-sto_0.t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85851" cy="6858000"/>
          </a:xfrm>
          <a:prstGeom prst="rect">
            <a:avLst/>
          </a:prstGeom>
        </p:spPr>
      </p:pic>
      <p:pic>
        <p:nvPicPr>
          <p:cNvPr id="13" name="Рисунок 12" descr="beer-sto_0.t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72463" y="0"/>
            <a:ext cx="1071537" cy="6858000"/>
          </a:xfrm>
          <a:prstGeom prst="rect">
            <a:avLst/>
          </a:prstGeom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285852" y="324978"/>
          <a:ext cx="6786612" cy="6870192"/>
        </p:xfrm>
        <a:graphic>
          <a:graphicData uri="http://schemas.openxmlformats.org/drawingml/2006/table">
            <a:tbl>
              <a:tblPr/>
              <a:tblGrid>
                <a:gridCol w="2945130"/>
                <a:gridCol w="555334"/>
                <a:gridCol w="725160"/>
                <a:gridCol w="640247"/>
                <a:gridCol w="640247"/>
                <a:gridCol w="640247"/>
                <a:gridCol w="640247"/>
              </a:tblGrid>
              <a:tr h="127160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Ед. </a:t>
                      </a:r>
                      <a:r>
                        <a:rPr lang="ru-RU" sz="800" dirty="0" err="1">
                          <a:latin typeface="Times New Roman"/>
                          <a:ea typeface="Times New Roman"/>
                          <a:cs typeface="Times New Roman"/>
                        </a:rPr>
                        <a:t>изм</a:t>
                      </a: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Times New Roman"/>
                          <a:ea typeface="Times New Roman"/>
                          <a:cs typeface="Times New Roman"/>
                        </a:rPr>
                        <a:t>годы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5431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2019 отчет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Times New Roman"/>
                          <a:ea typeface="Times New Roman"/>
                          <a:cs typeface="Times New Roman"/>
                        </a:rPr>
                        <a:t>2020 прогноз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Times New Roman"/>
                          <a:cs typeface="Times New Roman"/>
                        </a:rPr>
                        <a:t>2021 прогноз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Times New Roman"/>
                          <a:ea typeface="Times New Roman"/>
                          <a:cs typeface="Times New Roman"/>
                        </a:rPr>
                        <a:t>2022 прогноз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Times New Roman"/>
                          <a:ea typeface="Times New Roman"/>
                          <a:cs typeface="Times New Roman"/>
                        </a:rPr>
                        <a:t>2023 прогноз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1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Вся посевная площадь</a:t>
                      </a:r>
                    </a:p>
                  </a:txBody>
                  <a:tcPr marL="35339" marR="35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тыс.га</a:t>
                      </a:r>
                    </a:p>
                  </a:txBody>
                  <a:tcPr marL="35339" marR="35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80,2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80,3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80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80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80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1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темп роста (снижения) к пред. году</a:t>
                      </a:r>
                    </a:p>
                  </a:txBody>
                  <a:tcPr marL="35339" marR="35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</a:p>
                  </a:txBody>
                  <a:tcPr marL="35339" marR="35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101,1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100,1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99,6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1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Площадь зерновых  культур</a:t>
                      </a:r>
                    </a:p>
                  </a:txBody>
                  <a:tcPr marL="35339" marR="35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тыс. га</a:t>
                      </a:r>
                    </a:p>
                  </a:txBody>
                  <a:tcPr marL="35339" marR="35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43,3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52,3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47,5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47,6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47,8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1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темп роста (снижения) к пред. году</a:t>
                      </a:r>
                    </a:p>
                  </a:txBody>
                  <a:tcPr marL="35339" marR="35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</a:p>
                  </a:txBody>
                  <a:tcPr marL="35339" marR="35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86,1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120,8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90,8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100,2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100,4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1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площадь сахарной свеклы (фабр.)</a:t>
                      </a:r>
                    </a:p>
                  </a:txBody>
                  <a:tcPr marL="35339" marR="35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га</a:t>
                      </a:r>
                    </a:p>
                  </a:txBody>
                  <a:tcPr marL="35339" marR="35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8280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8515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8000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8000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8060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1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темп роста (снижения) к пред. году</a:t>
                      </a:r>
                    </a:p>
                  </a:txBody>
                  <a:tcPr marL="35339" marR="35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</a:p>
                  </a:txBody>
                  <a:tcPr marL="35339" marR="35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114,6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102,8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93,9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100,7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1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Times New Roman"/>
                          <a:cs typeface="Times New Roman"/>
                        </a:rPr>
                        <a:t>Производство продукции растениеводства: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solidFill>
                          <a:srgbClr val="9999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solidFill>
                          <a:srgbClr val="9999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solidFill>
                          <a:srgbClr val="9999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solidFill>
                          <a:srgbClr val="9999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1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зерно (в весе после доработки)</a:t>
                      </a:r>
                    </a:p>
                  </a:txBody>
                  <a:tcPr marL="35339" marR="35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тыс. т.</a:t>
                      </a:r>
                    </a:p>
                  </a:txBody>
                  <a:tcPr marL="35339" marR="35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212,4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272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237,7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238,2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239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1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темп роста (снижения) к пред. году</a:t>
                      </a:r>
                    </a:p>
                  </a:txBody>
                  <a:tcPr marL="35339" marR="35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</a:p>
                  </a:txBody>
                  <a:tcPr marL="35339" marR="35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97,6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128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87,4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100,2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100,3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1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сахарная  свекла (фабр.)</a:t>
                      </a:r>
                    </a:p>
                  </a:txBody>
                  <a:tcPr marL="35339" marR="35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тыс. тонн</a:t>
                      </a:r>
                    </a:p>
                  </a:txBody>
                  <a:tcPr marL="35339" marR="35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450,5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322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380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389,6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392,6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1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темп роста (снижения) к пред. году</a:t>
                      </a:r>
                    </a:p>
                  </a:txBody>
                  <a:tcPr marL="35339" marR="35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</a:p>
                  </a:txBody>
                  <a:tcPr marL="35339" marR="35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134,7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71,5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118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102,5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100,8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1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Times New Roman"/>
                          <a:ea typeface="Times New Roman"/>
                          <a:cs typeface="Times New Roman"/>
                        </a:rPr>
                        <a:t>Урожайность с убранной площади: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>
                        <a:solidFill>
                          <a:srgbClr val="999999"/>
                        </a:solidFill>
                        <a:highlight>
                          <a:srgbClr val="FFFF00"/>
                        </a:highligh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solidFill>
                          <a:srgbClr val="999999"/>
                        </a:solidFill>
                        <a:highlight>
                          <a:srgbClr val="FFFF00"/>
                        </a:highligh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solidFill>
                          <a:srgbClr val="999999"/>
                        </a:solidFill>
                        <a:highlight>
                          <a:srgbClr val="FFFF00"/>
                        </a:highligh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solidFill>
                          <a:srgbClr val="999999"/>
                        </a:solidFill>
                        <a:highlight>
                          <a:srgbClr val="FFFF00"/>
                        </a:highligh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1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зерновых культур</a:t>
                      </a:r>
                    </a:p>
                  </a:txBody>
                  <a:tcPr marL="35339" marR="35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>
                        <a:solidFill>
                          <a:srgbClr val="999999"/>
                        </a:solidFill>
                        <a:highlight>
                          <a:srgbClr val="FFFF00"/>
                        </a:highligh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solidFill>
                          <a:srgbClr val="999999"/>
                        </a:solidFill>
                        <a:highlight>
                          <a:srgbClr val="FFFF00"/>
                        </a:highligh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solidFill>
                          <a:srgbClr val="999999"/>
                        </a:solidFill>
                        <a:highlight>
                          <a:srgbClr val="FFFF00"/>
                        </a:highligh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solidFill>
                          <a:srgbClr val="999999"/>
                        </a:solidFill>
                        <a:highlight>
                          <a:srgbClr val="FFFF00"/>
                        </a:highligh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1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по району</a:t>
                      </a:r>
                    </a:p>
                  </a:txBody>
                  <a:tcPr marL="35339" marR="35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err="1">
                          <a:latin typeface="Times New Roman"/>
                          <a:ea typeface="Times New Roman"/>
                          <a:cs typeface="Times New Roman"/>
                        </a:rPr>
                        <a:t>ц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49,8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50,5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1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в среднем по области</a:t>
                      </a:r>
                    </a:p>
                  </a:txBody>
                  <a:tcPr marL="35339" marR="35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err="1">
                          <a:latin typeface="Times New Roman"/>
                          <a:ea typeface="Times New Roman"/>
                          <a:cs typeface="Times New Roman"/>
                        </a:rPr>
                        <a:t>ц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51,5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>
                        <a:solidFill>
                          <a:srgbClr val="999999"/>
                        </a:solidFill>
                        <a:highlight>
                          <a:srgbClr val="FFFF00"/>
                        </a:highligh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solidFill>
                          <a:srgbClr val="999999"/>
                        </a:solidFill>
                        <a:highlight>
                          <a:srgbClr val="FFFF00"/>
                        </a:highligh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solidFill>
                          <a:srgbClr val="999999"/>
                        </a:solidFill>
                        <a:highlight>
                          <a:srgbClr val="FFFF00"/>
                        </a:highligh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solidFill>
                          <a:srgbClr val="999999"/>
                        </a:solidFill>
                        <a:highlight>
                          <a:srgbClr val="FFFF00"/>
                        </a:highligh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1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сахарной свеклы</a:t>
                      </a:r>
                    </a:p>
                  </a:txBody>
                  <a:tcPr marL="35339" marR="35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>
                        <a:solidFill>
                          <a:srgbClr val="999999"/>
                        </a:solidFill>
                        <a:highlight>
                          <a:srgbClr val="FFFF00"/>
                        </a:highligh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solidFill>
                          <a:srgbClr val="999999"/>
                        </a:solidFill>
                        <a:highlight>
                          <a:srgbClr val="FFFF00"/>
                        </a:highligh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solidFill>
                          <a:srgbClr val="999999"/>
                        </a:solidFill>
                        <a:highlight>
                          <a:srgbClr val="FFFF00"/>
                        </a:highligh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solidFill>
                          <a:srgbClr val="999999"/>
                        </a:solidFill>
                        <a:highlight>
                          <a:srgbClr val="FFFF00"/>
                        </a:highligh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1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по району</a:t>
                      </a:r>
                    </a:p>
                  </a:txBody>
                  <a:tcPr marL="35339" marR="35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err="1">
                          <a:latin typeface="Times New Roman"/>
                          <a:ea typeface="Times New Roman"/>
                          <a:cs typeface="Times New Roman"/>
                        </a:rPr>
                        <a:t>ц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544,1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378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475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487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487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1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в среднем по области</a:t>
                      </a:r>
                    </a:p>
                  </a:txBody>
                  <a:tcPr marL="35339" marR="35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ц</a:t>
                      </a:r>
                    </a:p>
                  </a:txBody>
                  <a:tcPr marL="35339" marR="35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539,3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>
                        <a:solidFill>
                          <a:srgbClr val="999999"/>
                        </a:solidFill>
                        <a:highlight>
                          <a:srgbClr val="FFFF00"/>
                        </a:highligh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solidFill>
                          <a:srgbClr val="999999"/>
                        </a:solidFill>
                        <a:highlight>
                          <a:srgbClr val="FFFF00"/>
                        </a:highligh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solidFill>
                          <a:srgbClr val="999999"/>
                        </a:solidFill>
                        <a:highlight>
                          <a:srgbClr val="FFFF00"/>
                        </a:highligh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solidFill>
                          <a:srgbClr val="999999"/>
                        </a:solidFill>
                        <a:highlight>
                          <a:srgbClr val="FFFF00"/>
                        </a:highligh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1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Times New Roman"/>
                          <a:ea typeface="Times New Roman"/>
                          <a:cs typeface="Times New Roman"/>
                        </a:rPr>
                        <a:t>Производство продукции животноводства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>
                        <a:solidFill>
                          <a:srgbClr val="999999"/>
                        </a:solidFill>
                        <a:highlight>
                          <a:srgbClr val="FFFF00"/>
                        </a:highligh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solidFill>
                          <a:srgbClr val="999999"/>
                        </a:solidFill>
                        <a:highlight>
                          <a:srgbClr val="FFFF00"/>
                        </a:highligh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solidFill>
                          <a:srgbClr val="999999"/>
                        </a:solidFill>
                        <a:highlight>
                          <a:srgbClr val="FFFF00"/>
                        </a:highligh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solidFill>
                          <a:srgbClr val="999999"/>
                        </a:solidFill>
                        <a:highlight>
                          <a:srgbClr val="FFFF00"/>
                        </a:highligh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1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Мясо (произведено скота и птицы на убой в жив. весе):</a:t>
                      </a:r>
                    </a:p>
                  </a:txBody>
                  <a:tcPr marL="35339" marR="35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>
                        <a:solidFill>
                          <a:srgbClr val="999999"/>
                        </a:solidFill>
                        <a:highlight>
                          <a:srgbClr val="FFFF00"/>
                        </a:highligh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solidFill>
                          <a:srgbClr val="999999"/>
                        </a:solidFill>
                        <a:highlight>
                          <a:srgbClr val="FFFF00"/>
                        </a:highligh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solidFill>
                          <a:srgbClr val="999999"/>
                        </a:solidFill>
                        <a:highlight>
                          <a:srgbClr val="FFFF00"/>
                        </a:highligh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solidFill>
                          <a:srgbClr val="999999"/>
                        </a:solidFill>
                        <a:highlight>
                          <a:srgbClr val="FFFF00"/>
                        </a:highligh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1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всего по району (с учетом хозяйств населения)</a:t>
                      </a:r>
                    </a:p>
                  </a:txBody>
                  <a:tcPr marL="35339" marR="35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тонн</a:t>
                      </a:r>
                    </a:p>
                  </a:txBody>
                  <a:tcPr marL="35339" marR="35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712,5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1030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467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467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467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1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темп роста (снижения) к пред. году</a:t>
                      </a:r>
                    </a:p>
                  </a:txBody>
                  <a:tcPr marL="35339" marR="35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</a:p>
                  </a:txBody>
                  <a:tcPr marL="35339" marR="35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58,8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144,6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45,3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1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в т.ч. в с/х предприятиях</a:t>
                      </a:r>
                    </a:p>
                  </a:txBody>
                  <a:tcPr marL="35339" marR="35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тонн</a:t>
                      </a:r>
                    </a:p>
                  </a:txBody>
                  <a:tcPr marL="35339" marR="35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246,1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711,1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1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темп роста (снижения) к пред. году</a:t>
                      </a:r>
                    </a:p>
                  </a:txBody>
                  <a:tcPr marL="35339" marR="35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</a:p>
                  </a:txBody>
                  <a:tcPr marL="35339" marR="35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55,4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288,9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1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Молоко  всего по району</a:t>
                      </a:r>
                    </a:p>
                  </a:txBody>
                  <a:tcPr marL="35339" marR="35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тонн</a:t>
                      </a:r>
                    </a:p>
                  </a:txBody>
                  <a:tcPr marL="35339" marR="35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6707,3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4670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3420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3420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3420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1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темп роста (снижения) к пред. году</a:t>
                      </a:r>
                    </a:p>
                  </a:txBody>
                  <a:tcPr marL="35339" marR="35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</a:p>
                  </a:txBody>
                  <a:tcPr marL="35339" marR="35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81,3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69,6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73,2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1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в т.ч. в с/х предприятиях</a:t>
                      </a:r>
                    </a:p>
                  </a:txBody>
                  <a:tcPr marL="35339" marR="35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тонн</a:t>
                      </a:r>
                    </a:p>
                  </a:txBody>
                  <a:tcPr marL="35339" marR="35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3239,2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1082,7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1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темп роста (снижения) к пред. году</a:t>
                      </a:r>
                    </a:p>
                  </a:txBody>
                  <a:tcPr marL="35339" marR="35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</a:p>
                  </a:txBody>
                  <a:tcPr marL="35339" marR="35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73,3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33,4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highlight>
                          <a:srgbClr val="FFFF00"/>
                        </a:highligh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highlight>
                          <a:srgbClr val="FFFF00"/>
                        </a:highligh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1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Times New Roman"/>
                          <a:ea typeface="Times New Roman"/>
                          <a:cs typeface="Times New Roman"/>
                        </a:rPr>
                        <a:t>Средний удой от коровы за год в с/х предприятиях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solidFill>
                          <a:srgbClr val="999999"/>
                        </a:solidFill>
                        <a:highlight>
                          <a:srgbClr val="FFFF00"/>
                        </a:highligh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>
                        <a:solidFill>
                          <a:srgbClr val="999999"/>
                        </a:solidFill>
                        <a:highlight>
                          <a:srgbClr val="FFFF00"/>
                        </a:highligh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solidFill>
                          <a:srgbClr val="999999"/>
                        </a:solidFill>
                        <a:highlight>
                          <a:srgbClr val="FFFF00"/>
                        </a:highligh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solidFill>
                          <a:srgbClr val="999999"/>
                        </a:solidFill>
                        <a:highlight>
                          <a:srgbClr val="FFFF00"/>
                        </a:highligh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1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по району</a:t>
                      </a:r>
                    </a:p>
                  </a:txBody>
                  <a:tcPr marL="35339" marR="35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кг</a:t>
                      </a:r>
                    </a:p>
                  </a:txBody>
                  <a:tcPr marL="35339" marR="35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3955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3965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1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Times New Roman"/>
                          <a:ea typeface="Times New Roman"/>
                          <a:cs typeface="Times New Roman"/>
                        </a:rPr>
                        <a:t>Численность поголовья (на конец года)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>
                        <a:solidFill>
                          <a:srgbClr val="999999"/>
                        </a:solidFill>
                        <a:highlight>
                          <a:srgbClr val="FFFF00"/>
                        </a:highligh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>
                        <a:solidFill>
                          <a:srgbClr val="999999"/>
                        </a:solidFill>
                        <a:highlight>
                          <a:srgbClr val="FFFF00"/>
                        </a:highligh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solidFill>
                          <a:srgbClr val="999999"/>
                        </a:solidFill>
                        <a:highlight>
                          <a:srgbClr val="FFFF00"/>
                        </a:highligh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solidFill>
                          <a:srgbClr val="999999"/>
                        </a:solidFill>
                        <a:highlight>
                          <a:srgbClr val="FFFF00"/>
                        </a:highligh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1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КРС</a:t>
                      </a:r>
                    </a:p>
                  </a:txBody>
                  <a:tcPr marL="35339" marR="35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>
                        <a:solidFill>
                          <a:srgbClr val="999999"/>
                        </a:solidFill>
                        <a:highlight>
                          <a:srgbClr val="FFFF00"/>
                        </a:highligh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>
                        <a:solidFill>
                          <a:srgbClr val="999999"/>
                        </a:solidFill>
                        <a:highlight>
                          <a:srgbClr val="FFFF00"/>
                        </a:highligh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solidFill>
                          <a:srgbClr val="999999"/>
                        </a:solidFill>
                        <a:highlight>
                          <a:srgbClr val="FFFF00"/>
                        </a:highligh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solidFill>
                          <a:srgbClr val="999999"/>
                        </a:solidFill>
                        <a:highlight>
                          <a:srgbClr val="FFFF00"/>
                        </a:highligh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1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Во всех категориях хозяйств</a:t>
                      </a:r>
                    </a:p>
                  </a:txBody>
                  <a:tcPr marL="35339" marR="35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гол.</a:t>
                      </a:r>
                    </a:p>
                  </a:txBody>
                  <a:tcPr marL="35339" marR="35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3709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2268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2268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2268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2268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1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темп роста</a:t>
                      </a:r>
                    </a:p>
                  </a:txBody>
                  <a:tcPr marL="35339" marR="35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</a:p>
                  </a:txBody>
                  <a:tcPr marL="35339" marR="35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86,5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61,1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1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в т.ч. в с/х предприятиях</a:t>
                      </a:r>
                    </a:p>
                  </a:txBody>
                  <a:tcPr marL="35339" marR="35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гол.</a:t>
                      </a:r>
                    </a:p>
                  </a:txBody>
                  <a:tcPr marL="35339" marR="35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1575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1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темп роста (снижения) к пред. году</a:t>
                      </a:r>
                    </a:p>
                  </a:txBody>
                  <a:tcPr marL="35339" marR="35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</a:p>
                  </a:txBody>
                  <a:tcPr marL="35339" marR="35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76,5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1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в т.ч. коров</a:t>
                      </a:r>
                    </a:p>
                  </a:txBody>
                  <a:tcPr marL="35339" marR="35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solidFill>
                          <a:srgbClr val="999999"/>
                        </a:solidFill>
                        <a:highlight>
                          <a:srgbClr val="FFFF00"/>
                        </a:highligh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>
                        <a:solidFill>
                          <a:srgbClr val="999999"/>
                        </a:solidFill>
                        <a:highlight>
                          <a:srgbClr val="FFFF00"/>
                        </a:highligh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solidFill>
                          <a:srgbClr val="999999"/>
                        </a:solidFill>
                        <a:highlight>
                          <a:srgbClr val="FFFF00"/>
                        </a:highligh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solidFill>
                          <a:srgbClr val="999999"/>
                        </a:solidFill>
                        <a:highlight>
                          <a:srgbClr val="FFFF00"/>
                        </a:highligh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1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Во всех категориях хозяйств</a:t>
                      </a:r>
                    </a:p>
                  </a:txBody>
                  <a:tcPr marL="35339" marR="35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гол.</a:t>
                      </a:r>
                    </a:p>
                  </a:txBody>
                  <a:tcPr marL="35339" marR="35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1485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709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709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709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709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1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темп роста</a:t>
                      </a:r>
                    </a:p>
                  </a:txBody>
                  <a:tcPr marL="35339" marR="35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</a:p>
                  </a:txBody>
                  <a:tcPr marL="35339" marR="35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94,8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47,7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1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в т.ч. в с/х предприятиях</a:t>
                      </a:r>
                    </a:p>
                  </a:txBody>
                  <a:tcPr marL="35339" marR="35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гол.</a:t>
                      </a:r>
                    </a:p>
                  </a:txBody>
                  <a:tcPr marL="35339" marR="35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810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1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темп роста (снижения) к пред. году</a:t>
                      </a:r>
                    </a:p>
                  </a:txBody>
                  <a:tcPr marL="35339" marR="35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</a:p>
                  </a:txBody>
                  <a:tcPr marL="35339" marR="35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97,6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1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свиней</a:t>
                      </a:r>
                    </a:p>
                  </a:txBody>
                  <a:tcPr marL="35339" marR="35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solidFill>
                          <a:srgbClr val="999999"/>
                        </a:solidFill>
                        <a:highlight>
                          <a:srgbClr val="FFFF00"/>
                        </a:highligh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>
                        <a:solidFill>
                          <a:srgbClr val="9999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solidFill>
                          <a:srgbClr val="9999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solidFill>
                          <a:srgbClr val="999999"/>
                        </a:solidFill>
                        <a:highlight>
                          <a:srgbClr val="FFFF00"/>
                        </a:highligh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1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Во всех категориях хозяйств</a:t>
                      </a:r>
                    </a:p>
                  </a:txBody>
                  <a:tcPr marL="35339" marR="35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гол.</a:t>
                      </a:r>
                    </a:p>
                  </a:txBody>
                  <a:tcPr marL="35339" marR="35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1049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1050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1049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1049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1049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1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темп роста</a:t>
                      </a:r>
                    </a:p>
                  </a:txBody>
                  <a:tcPr marL="35339" marR="35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</a:p>
                  </a:txBody>
                  <a:tcPr marL="35339" marR="35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103,5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1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в т.ч. в с/х предприятиях</a:t>
                      </a:r>
                    </a:p>
                  </a:txBody>
                  <a:tcPr marL="35339" marR="35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гол.</a:t>
                      </a:r>
                    </a:p>
                  </a:txBody>
                  <a:tcPr marL="35339" marR="35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1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темп роста (снижения) к пред. году</a:t>
                      </a:r>
                    </a:p>
                  </a:txBody>
                  <a:tcPr marL="35339" marR="35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</a:p>
                  </a:txBody>
                  <a:tcPr marL="35339" marR="35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solidFill>
                          <a:srgbClr val="9999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solidFill>
                          <a:srgbClr val="999999"/>
                        </a:solidFill>
                        <a:highlight>
                          <a:srgbClr val="FFFF00"/>
                        </a:highligh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solidFill>
                          <a:srgbClr val="999999"/>
                        </a:solidFill>
                        <a:highlight>
                          <a:srgbClr val="FFFF00"/>
                        </a:highligh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>
                        <a:solidFill>
                          <a:srgbClr val="999999"/>
                        </a:solidFill>
                        <a:highlight>
                          <a:srgbClr val="FFFF00"/>
                        </a:highligh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39" marR="35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 advTm="6000">
    <p:blinds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/>
        <p:txBody>
          <a:bodyPr>
            <a:normAutofit fontScale="62500" lnSpcReduction="20000"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0" y="1714488"/>
            <a:ext cx="9144000" cy="500066"/>
          </a:xfrm>
        </p:spPr>
        <p:txBody>
          <a:bodyPr>
            <a:normAutofit fontScale="62500" lnSpcReduction="20000"/>
          </a:bodyPr>
          <a:lstStyle/>
          <a:p>
            <a:pPr algn="ctr">
              <a:buNone/>
            </a:pPr>
            <a:r>
              <a:rPr lang="ru-RU" dirty="0" smtClean="0"/>
              <a:t>Основные характеристики бюджета муниципального района на 2021 год и на плановый период 2022 и 2023 годов</a:t>
            </a:r>
            <a:endParaRPr lang="ru-RU" dirty="0"/>
          </a:p>
        </p:txBody>
      </p:sp>
      <p:pic>
        <p:nvPicPr>
          <p:cNvPr id="4" name="Рисунок 3" descr="DSC_0008_0.t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714488"/>
          </a:xfrm>
          <a:prstGeom prst="rect">
            <a:avLst/>
          </a:prstGeom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428728" y="2571744"/>
          <a:ext cx="6429420" cy="4143402"/>
        </p:xfrm>
        <a:graphic>
          <a:graphicData uri="http://schemas.openxmlformats.org/drawingml/2006/table">
            <a:tbl>
              <a:tblPr/>
              <a:tblGrid>
                <a:gridCol w="2673683"/>
                <a:gridCol w="1220457"/>
                <a:gridCol w="1220457"/>
                <a:gridCol w="1314823"/>
              </a:tblGrid>
              <a:tr h="4061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552825" algn="l"/>
                        </a:tabLst>
                      </a:pPr>
                      <a:r>
                        <a:rPr lang="ru-RU" sz="1900" b="1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552825" algn="l"/>
                        </a:tabLst>
                      </a:pPr>
                      <a:r>
                        <a:rPr lang="ru-RU" sz="1900" b="1" dirty="0" smtClean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2021 </a:t>
                      </a:r>
                      <a:r>
                        <a:rPr lang="ru-RU" sz="1900" b="1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год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552825" algn="l"/>
                        </a:tabLst>
                      </a:pPr>
                      <a:r>
                        <a:rPr lang="ru-RU" sz="1900" b="1" dirty="0" smtClean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2022 </a:t>
                      </a:r>
                      <a:r>
                        <a:rPr lang="ru-RU" sz="1900" b="1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год 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552825" algn="l"/>
                        </a:tabLst>
                      </a:pPr>
                      <a:r>
                        <a:rPr lang="ru-RU" sz="1900" b="1" dirty="0" smtClean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2023 </a:t>
                      </a:r>
                      <a:r>
                        <a:rPr lang="ru-RU" sz="1900" b="1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год 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1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552825" algn="l"/>
                        </a:tabLst>
                      </a:pPr>
                      <a:r>
                        <a:rPr lang="ru-RU" sz="1900" b="1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ДОХОДЫ, ВСЕГО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436 446 ,393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405 991, 674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404 387, 527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</a:tr>
              <a:tr h="32130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552825" algn="l"/>
                        </a:tabLst>
                      </a:pPr>
                      <a:r>
                        <a:rPr lang="ru-RU" sz="1500" b="1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из них: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552825" algn="l"/>
                        </a:tabLst>
                      </a:pP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552825" algn="l"/>
                        </a:tabLst>
                      </a:pP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552825" algn="l"/>
                        </a:tabLst>
                      </a:pP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30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552825" algn="l"/>
                        </a:tabLst>
                      </a:pPr>
                      <a:r>
                        <a:rPr lang="ru-RU" sz="1500" b="1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налоговые и неналоговые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156 743,030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143 616,597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142 099,412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30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552825" algn="l"/>
                        </a:tabLst>
                      </a:pPr>
                      <a:r>
                        <a:rPr lang="ru-RU" sz="1500" b="1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безвозмездные поступления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279 703,</a:t>
                      </a:r>
                      <a:r>
                        <a:rPr lang="ru-RU" sz="1300" baseline="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363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262 375,077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262 288,115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928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552825" algn="l"/>
                        </a:tabLst>
                      </a:pPr>
                      <a:r>
                        <a:rPr lang="ru-RU" sz="1500" b="1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РАСХОДЫ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488 368,393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405 991,674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404 387,527</a:t>
                      </a:r>
                      <a:endParaRPr lang="ru-RU" sz="11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</a:tr>
              <a:tr h="6426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552825" algn="l"/>
                        </a:tabLst>
                      </a:pPr>
                      <a:r>
                        <a:rPr lang="ru-RU" sz="1500" b="1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ДЕФИЦИТ (–)/ ПРОФИЦИТ (+)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3552825" algn="l"/>
                        </a:tabLst>
                      </a:pPr>
                      <a:r>
                        <a:rPr lang="ru-RU" sz="1300" dirty="0" smtClean="0">
                          <a:solidFill>
                            <a:schemeClr val="bg1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51</a:t>
                      </a:r>
                      <a:r>
                        <a:rPr lang="ru-RU" sz="1300" baseline="0" dirty="0" smtClean="0">
                          <a:solidFill>
                            <a:schemeClr val="bg1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 </a:t>
                      </a:r>
                      <a:r>
                        <a:rPr lang="ru-RU" sz="1300" dirty="0" smtClean="0">
                          <a:solidFill>
                            <a:schemeClr val="bg1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922,000</a:t>
                      </a:r>
                      <a:endParaRPr lang="ru-RU" sz="1300" dirty="0">
                        <a:solidFill>
                          <a:schemeClr val="bg1"/>
                        </a:solidFill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552825" algn="l"/>
                        </a:tabLst>
                      </a:pPr>
                      <a:r>
                        <a:rPr lang="ru-RU" sz="1300" b="0" dirty="0" smtClean="0">
                          <a:solidFill>
                            <a:schemeClr val="bg1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</a:t>
                      </a:r>
                      <a:endParaRPr lang="ru-RU" sz="1300" b="0" dirty="0">
                        <a:solidFill>
                          <a:schemeClr val="bg1"/>
                        </a:solidFill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552825" algn="l"/>
                        </a:tabLst>
                      </a:pPr>
                      <a:r>
                        <a:rPr lang="ru-RU" sz="1300" b="0" dirty="0">
                          <a:solidFill>
                            <a:schemeClr val="bg1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</a:tr>
              <a:tr h="12852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552825" algn="l"/>
                        </a:tabLst>
                      </a:pPr>
                      <a:r>
                        <a:rPr lang="ru-RU" sz="1500" b="1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Прогноз объема муниципального долга на </a:t>
                      </a:r>
                      <a:r>
                        <a:rPr lang="ru-RU" sz="1500" b="1" dirty="0" smtClean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01.01.2021, 01.01.2022, 01.01.2023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552825" algn="l"/>
                        </a:tabLst>
                      </a:pPr>
                      <a:r>
                        <a:rPr lang="ru-RU" sz="1900" b="1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552825" algn="l"/>
                        </a:tabLst>
                      </a:pPr>
                      <a:r>
                        <a:rPr lang="ru-RU" sz="1900" b="1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552825" algn="l"/>
                        </a:tabLst>
                      </a:pPr>
                      <a:r>
                        <a:rPr lang="ru-RU" sz="1900" b="1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7286644" y="2357430"/>
            <a:ext cx="7143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smtClean="0"/>
              <a:t>в рублях</a:t>
            </a:r>
            <a:endParaRPr lang="ru-RU" sz="800" dirty="0"/>
          </a:p>
        </p:txBody>
      </p:sp>
    </p:spTree>
  </p:cSld>
  <p:clrMapOvr>
    <a:masterClrMapping/>
  </p:clrMapOvr>
  <p:transition spd="med" advTm="6000">
    <p:blinds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DSC_0008_0.t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714488"/>
          </a:xfrm>
          <a:prstGeom prst="rect">
            <a:avLst/>
          </a:prstGeom>
        </p:spPr>
      </p:pic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9" name="Диаграмма 8"/>
          <p:cNvGraphicFramePr/>
          <p:nvPr/>
        </p:nvGraphicFramePr>
        <p:xfrm>
          <a:off x="1857356" y="2071678"/>
          <a:ext cx="5857916" cy="44291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med" advTm="6000">
    <p:comb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DSC_0008_0.t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714488"/>
          </a:xfrm>
          <a:prstGeom prst="rect">
            <a:avLst/>
          </a:prstGeom>
        </p:spPr>
      </p:pic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403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9" name="Диаграмма 8"/>
          <p:cNvGraphicFramePr/>
          <p:nvPr/>
        </p:nvGraphicFramePr>
        <p:xfrm>
          <a:off x="1857356" y="2000240"/>
          <a:ext cx="5857916" cy="4286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med" advTm="6000">
    <p:comb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457200" y="2643182"/>
            <a:ext cx="4038600" cy="3364109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b="1" dirty="0" smtClean="0"/>
              <a:t>        Бюджет</a:t>
            </a:r>
            <a:r>
              <a:rPr lang="ru-RU" dirty="0" smtClean="0"/>
              <a:t> - форма образования и расходования денежных средств, предназначенных для финансового обеспечения задач и функций государства и местного самоуправления, или проще говоря – это план доходов и расходов на определенный период.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        Бюджет состоит из трех основных частей: доходов, расходов и источников финансирования         дефицита бюджета.</a:t>
            </a:r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        Схематично бюджет можно изобразить следующим образом:</a:t>
            </a:r>
          </a:p>
          <a:p>
            <a:endParaRPr lang="ru-RU" dirty="0"/>
          </a:p>
        </p:txBody>
      </p:sp>
      <p:graphicFrame>
        <p:nvGraphicFramePr>
          <p:cNvPr id="11" name="Содержимое 10"/>
          <p:cNvGraphicFramePr>
            <a:graphicFrameLocks noGrp="1"/>
          </p:cNvGraphicFramePr>
          <p:nvPr>
            <p:ph sz="half" idx="2"/>
          </p:nvPr>
        </p:nvGraphicFramePr>
        <p:xfrm>
          <a:off x="5429256" y="2500307"/>
          <a:ext cx="2714644" cy="7858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Рисунок 3" descr="DSC_0008_0.tmp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9144000" cy="1714488"/>
          </a:xfrm>
          <a:prstGeom prst="rect">
            <a:avLst/>
          </a:prstGeom>
        </p:spPr>
      </p:pic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121" name="WordArt 1"/>
          <p:cNvSpPr>
            <a:spLocks noChangeArrowheads="1" noChangeShapeType="1" noTextEdit="1"/>
          </p:cNvSpPr>
          <p:nvPr/>
        </p:nvSpPr>
        <p:spPr bwMode="auto">
          <a:xfrm>
            <a:off x="142844" y="1857364"/>
            <a:ext cx="8858312" cy="419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1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/>
                <a:latin typeface="Arial"/>
                <a:cs typeface="Arial"/>
              </a:rPr>
              <a:t>Структура  бюджета муниципального района «</a:t>
            </a:r>
            <a:r>
              <a:rPr lang="ru-RU" sz="1600" kern="10" spc="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/>
                <a:latin typeface="Arial"/>
                <a:cs typeface="Arial"/>
              </a:rPr>
              <a:t>Касторенский</a:t>
            </a:r>
            <a:r>
              <a:rPr lang="ru-RU" sz="1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/>
                <a:latin typeface="Arial"/>
                <a:cs typeface="Arial"/>
              </a:rPr>
              <a:t> район» Курской области</a:t>
            </a:r>
            <a:endParaRPr lang="ru-RU" sz="1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latin typeface="Arial"/>
              <a:cs typeface="Arial"/>
            </a:endParaRPr>
          </a:p>
        </p:txBody>
      </p:sp>
      <p:graphicFrame>
        <p:nvGraphicFramePr>
          <p:cNvPr id="12" name="Схема 11"/>
          <p:cNvGraphicFramePr/>
          <p:nvPr/>
        </p:nvGraphicFramePr>
        <p:xfrm>
          <a:off x="4500562" y="3357562"/>
          <a:ext cx="4429156" cy="30718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  <p:transition spd="med" advTm="6000">
    <p:strips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DSC_0008_0.t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714488"/>
          </a:xfrm>
          <a:prstGeom prst="rect">
            <a:avLst/>
          </a:prstGeom>
        </p:spPr>
      </p:pic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120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1203" name="Rectangle 3"/>
          <p:cNvSpPr>
            <a:spLocks noChangeArrowheads="1"/>
          </p:cNvSpPr>
          <p:nvPr/>
        </p:nvSpPr>
        <p:spPr bwMode="auto">
          <a:xfrm>
            <a:off x="0" y="3476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" name="Диаграмма 10"/>
          <p:cNvGraphicFramePr/>
          <p:nvPr/>
        </p:nvGraphicFramePr>
        <p:xfrm>
          <a:off x="1857356" y="2143116"/>
          <a:ext cx="5715040" cy="40719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med" advTm="6000">
    <p:comb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/>
        <p:txBody>
          <a:bodyPr>
            <a:normAutofit fontScale="47500" lnSpcReduction="20000"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Содержимое 10"/>
          <p:cNvSpPr>
            <a:spLocks noGrp="1"/>
          </p:cNvSpPr>
          <p:nvPr>
            <p:ph sz="half" idx="2"/>
          </p:nvPr>
        </p:nvSpPr>
        <p:spPr>
          <a:xfrm>
            <a:off x="0" y="0"/>
            <a:ext cx="9144000" cy="428604"/>
          </a:xfrm>
        </p:spPr>
        <p:txBody>
          <a:bodyPr>
            <a:normAutofit fontScale="47500" lnSpcReduction="20000"/>
          </a:bodyPr>
          <a:lstStyle/>
          <a:p>
            <a:pPr algn="ctr">
              <a:buNone/>
            </a:pPr>
            <a:r>
              <a:rPr lang="ru-RU" b="1" dirty="0" smtClean="0"/>
              <a:t> Структура доходов  бюджета  муниципального района «</a:t>
            </a:r>
            <a:r>
              <a:rPr lang="ru-RU" b="1" dirty="0" err="1" smtClean="0"/>
              <a:t>Касторенский</a:t>
            </a:r>
            <a:r>
              <a:rPr lang="ru-RU" b="1" dirty="0" smtClean="0"/>
              <a:t> район» Курской области на 2021 год и на плановый период 2022 и 2023 годов по кодам видов доходов</a:t>
            </a:r>
            <a:endParaRPr lang="ru-RU" dirty="0" smtClean="0"/>
          </a:p>
          <a:p>
            <a:pPr algn="r"/>
            <a:endParaRPr lang="ru-RU" dirty="0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0" y="500042"/>
          <a:ext cx="9144000" cy="6357957"/>
        </p:xfrm>
        <a:graphic>
          <a:graphicData uri="http://schemas.openxmlformats.org/drawingml/2006/table">
            <a:tbl>
              <a:tblPr/>
              <a:tblGrid>
                <a:gridCol w="1330036"/>
                <a:gridCol w="3990109"/>
                <a:gridCol w="1246910"/>
                <a:gridCol w="1330036"/>
                <a:gridCol w="1246909"/>
              </a:tblGrid>
              <a:tr h="703456">
                <a:tc>
                  <a:txBody>
                    <a:bodyPr/>
                    <a:lstStyle/>
                    <a:p>
                      <a:pPr marL="179070" marR="179070" algn="ctr">
                        <a:spcBef>
                          <a:spcPts val="500"/>
                        </a:spcBef>
                        <a:spcAft>
                          <a:spcPts val="0"/>
                        </a:spcAft>
                        <a:tabLst>
                          <a:tab pos="3552825" algn="l"/>
                        </a:tabLst>
                      </a:pPr>
                      <a:r>
                        <a:rPr lang="ru-RU" sz="1000" b="1" baseline="0" dirty="0">
                          <a:latin typeface="Times New Roman"/>
                          <a:ea typeface="Times New Roman"/>
                          <a:cs typeface="Times New Roman"/>
                        </a:rPr>
                        <a:t>Код бюджетной классификации</a:t>
                      </a:r>
                      <a:endParaRPr lang="ru-RU" sz="1000" baseline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7134" marR="271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179070" marR="179070" algn="ctr">
                        <a:spcBef>
                          <a:spcPts val="500"/>
                        </a:spcBef>
                        <a:spcAft>
                          <a:spcPts val="0"/>
                        </a:spcAft>
                        <a:tabLst>
                          <a:tab pos="3552825" algn="l"/>
                        </a:tabLst>
                      </a:pPr>
                      <a:r>
                        <a:rPr lang="ru-RU" sz="1000" b="1" baseline="0" dirty="0">
                          <a:latin typeface="Times New Roman"/>
                          <a:ea typeface="Times New Roman"/>
                          <a:cs typeface="Times New Roman"/>
                        </a:rPr>
                        <a:t>Наименование </a:t>
                      </a:r>
                      <a:endParaRPr lang="ru-RU" sz="1000" baseline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7134" marR="271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179070" marR="179070" algn="ctr">
                        <a:spcBef>
                          <a:spcPts val="500"/>
                        </a:spcBef>
                        <a:spcAft>
                          <a:spcPts val="0"/>
                        </a:spcAft>
                        <a:tabLst>
                          <a:tab pos="3552825" algn="l"/>
                        </a:tabLst>
                      </a:pPr>
                      <a:r>
                        <a:rPr lang="ru-RU" sz="1000" b="1" baseline="0" dirty="0">
                          <a:latin typeface="Times New Roman"/>
                          <a:ea typeface="Times New Roman"/>
                          <a:cs typeface="Times New Roman"/>
                        </a:rPr>
                        <a:t>Прогноз на </a:t>
                      </a:r>
                      <a:r>
                        <a:rPr lang="ru-RU" sz="1000" b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2021 год</a:t>
                      </a:r>
                      <a:endParaRPr lang="ru-RU" sz="1000" baseline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7134" marR="271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179070" marR="179070" algn="ctr">
                        <a:spcBef>
                          <a:spcPts val="500"/>
                        </a:spcBef>
                        <a:spcAft>
                          <a:spcPts val="0"/>
                        </a:spcAft>
                        <a:tabLst>
                          <a:tab pos="3552825" algn="l"/>
                        </a:tabLst>
                      </a:pPr>
                      <a:r>
                        <a:rPr lang="ru-RU" sz="1000" b="1" baseline="0" dirty="0">
                          <a:latin typeface="Times New Roman"/>
                          <a:ea typeface="Times New Roman"/>
                          <a:cs typeface="Times New Roman"/>
                        </a:rPr>
                        <a:t>Прогноз на </a:t>
                      </a:r>
                      <a:r>
                        <a:rPr lang="ru-RU" sz="1000" b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2022 </a:t>
                      </a:r>
                      <a:r>
                        <a:rPr lang="ru-RU" sz="1000" b="1" baseline="0" dirty="0">
                          <a:latin typeface="Times New Roman"/>
                          <a:ea typeface="Times New Roman"/>
                          <a:cs typeface="Times New Roman"/>
                        </a:rPr>
                        <a:t>год</a:t>
                      </a:r>
                      <a:endParaRPr lang="ru-RU" sz="1000" baseline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7134" marR="271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179070" marR="179070" algn="ctr">
                        <a:spcBef>
                          <a:spcPts val="500"/>
                        </a:spcBef>
                        <a:spcAft>
                          <a:spcPts val="0"/>
                        </a:spcAft>
                        <a:tabLst>
                          <a:tab pos="3552825" algn="l"/>
                        </a:tabLst>
                      </a:pPr>
                      <a:r>
                        <a:rPr lang="ru-RU" sz="1000" b="1" baseline="0" dirty="0">
                          <a:latin typeface="Times New Roman"/>
                          <a:ea typeface="Times New Roman"/>
                          <a:cs typeface="Times New Roman"/>
                        </a:rPr>
                        <a:t>Прогноз на </a:t>
                      </a:r>
                      <a:r>
                        <a:rPr lang="ru-RU" sz="1000" b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2023 </a:t>
                      </a:r>
                      <a:r>
                        <a:rPr lang="ru-RU" sz="1000" b="1" baseline="0" dirty="0">
                          <a:latin typeface="Times New Roman"/>
                          <a:ea typeface="Times New Roman"/>
                          <a:cs typeface="Times New Roman"/>
                        </a:rPr>
                        <a:t>год</a:t>
                      </a:r>
                      <a:endParaRPr lang="ru-RU" sz="1000" baseline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7134" marR="271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</a:tr>
              <a:tr h="225090">
                <a:tc>
                  <a:txBody>
                    <a:bodyPr/>
                    <a:lstStyle/>
                    <a:p>
                      <a:pPr marL="179070" marR="179070" algn="ctr">
                        <a:spcBef>
                          <a:spcPts val="500"/>
                        </a:spcBef>
                        <a:spcAft>
                          <a:spcPts val="0"/>
                        </a:spcAft>
                        <a:tabLst>
                          <a:tab pos="3552825" algn="l"/>
                        </a:tabLst>
                      </a:pPr>
                      <a:endParaRPr lang="ru-RU" sz="1100" baseline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7134" marR="271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179070" marR="179070" algn="ctr">
                        <a:spcBef>
                          <a:spcPts val="500"/>
                        </a:spcBef>
                        <a:spcAft>
                          <a:spcPts val="0"/>
                        </a:spcAft>
                        <a:tabLst>
                          <a:tab pos="3552825" algn="l"/>
                        </a:tabLst>
                      </a:pPr>
                      <a:r>
                        <a:rPr lang="ru-RU" sz="1100" b="1" baseline="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Всего</a:t>
                      </a:r>
                      <a:endParaRPr lang="ru-RU" sz="1100" baseline="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7134" marR="271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1" i="0" u="none" strike="noStrike" dirty="0" smtClean="0">
                          <a:solidFill>
                            <a:schemeClr val="bg1"/>
                          </a:solidFill>
                          <a:latin typeface="Times New Roman"/>
                        </a:rPr>
                        <a:t>436 446 393,00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1" i="0" u="none" strike="noStrike" dirty="0" smtClean="0">
                          <a:solidFill>
                            <a:schemeClr val="bg1"/>
                          </a:solidFill>
                          <a:latin typeface="Times New Roman"/>
                        </a:rPr>
                        <a:t>405 991 674,00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1" i="0" u="none" strike="noStrike" dirty="0" smtClean="0">
                          <a:solidFill>
                            <a:schemeClr val="bg1"/>
                          </a:solidFill>
                          <a:latin typeface="Times New Roman"/>
                        </a:rPr>
                        <a:t>404 387 527,00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</a:tr>
              <a:tr h="177067">
                <a:tc>
                  <a:txBody>
                    <a:bodyPr/>
                    <a:lstStyle/>
                    <a:p>
                      <a:pPr marL="179070" marR="179070" algn="ctr">
                        <a:spcBef>
                          <a:spcPts val="500"/>
                        </a:spcBef>
                        <a:spcAft>
                          <a:spcPts val="0"/>
                        </a:spcAft>
                        <a:tabLst>
                          <a:tab pos="3552825" algn="l"/>
                        </a:tabLst>
                      </a:pPr>
                      <a:endParaRPr lang="ru-RU" sz="1100" baseline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7134" marR="271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179070" marR="179070" algn="ctr">
                        <a:spcBef>
                          <a:spcPts val="500"/>
                        </a:spcBef>
                        <a:spcAft>
                          <a:spcPts val="0"/>
                        </a:spcAft>
                        <a:tabLst>
                          <a:tab pos="3552825" algn="l"/>
                        </a:tabLst>
                      </a:pPr>
                      <a:r>
                        <a:rPr lang="ru-RU" sz="1100" b="1" i="1" baseline="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 том числе</a:t>
                      </a:r>
                      <a:endParaRPr lang="ru-RU" sz="1100" baseline="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7134" marR="271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179070" marR="179070" algn="ctr">
                        <a:spcBef>
                          <a:spcPts val="500"/>
                        </a:spcBef>
                        <a:spcAft>
                          <a:spcPts val="0"/>
                        </a:spcAft>
                        <a:tabLst>
                          <a:tab pos="3552825" algn="l"/>
                        </a:tabLst>
                      </a:pPr>
                      <a:endParaRPr lang="ru-RU" sz="1100" baseline="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7134" marR="271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179070" marR="179070" algn="ctr">
                        <a:spcBef>
                          <a:spcPts val="500"/>
                        </a:spcBef>
                        <a:spcAft>
                          <a:spcPts val="0"/>
                        </a:spcAft>
                        <a:tabLst>
                          <a:tab pos="3552825" algn="l"/>
                        </a:tabLst>
                      </a:pPr>
                      <a:endParaRPr lang="ru-RU" sz="1100" baseline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7134" marR="271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179070" marR="179070" algn="ctr">
                        <a:spcBef>
                          <a:spcPts val="500"/>
                        </a:spcBef>
                        <a:spcAft>
                          <a:spcPts val="0"/>
                        </a:spcAft>
                        <a:tabLst>
                          <a:tab pos="3552825" algn="l"/>
                        </a:tabLst>
                      </a:pPr>
                      <a:endParaRPr lang="ru-RU" sz="1100" baseline="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7134" marR="271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</a:tr>
              <a:tr h="225090">
                <a:tc>
                  <a:txBody>
                    <a:bodyPr/>
                    <a:lstStyle/>
                    <a:p>
                      <a:pPr marL="179070" marR="179070" algn="l">
                        <a:spcBef>
                          <a:spcPts val="500"/>
                        </a:spcBef>
                        <a:spcAft>
                          <a:spcPts val="0"/>
                        </a:spcAft>
                        <a:tabLst>
                          <a:tab pos="3552825" algn="l"/>
                        </a:tabLst>
                      </a:pPr>
                      <a:r>
                        <a:rPr lang="ru-RU" sz="1100" b="1" baseline="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000  1  00</a:t>
                      </a:r>
                      <a:endParaRPr lang="ru-RU" sz="1100" baseline="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7134" marR="271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179070" marR="179070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100" baseline="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НАЛОГОВЫЕ И НЕНАЛОГОВЫЕ ДОХОДЫ</a:t>
                      </a:r>
                    </a:p>
                  </a:txBody>
                  <a:tcPr marL="27134" marR="2713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156 743 030,00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143 616 597,00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142 099 412,00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</a:tr>
              <a:tr h="215150">
                <a:tc>
                  <a:txBody>
                    <a:bodyPr/>
                    <a:lstStyle/>
                    <a:p>
                      <a:pPr marL="179070" marR="179070" algn="l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100" baseline="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000  1  01</a:t>
                      </a:r>
                    </a:p>
                  </a:txBody>
                  <a:tcPr marL="27134" marR="2713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179070" marR="179070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100" baseline="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НАЛОГИ НА ПРИБЫЛЬ, ДОХОДЫ</a:t>
                      </a:r>
                    </a:p>
                  </a:txBody>
                  <a:tcPr marL="27134" marR="2713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114 355 367,00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1" i="0" u="none" strike="noStrike">
                          <a:solidFill>
                            <a:schemeClr val="bg1"/>
                          </a:solidFill>
                          <a:latin typeface="Times New Roman"/>
                        </a:rPr>
                        <a:t>102 344 287,00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100 658 043,00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</a:tr>
              <a:tr h="531202">
                <a:tc>
                  <a:txBody>
                    <a:bodyPr/>
                    <a:lstStyle/>
                    <a:p>
                      <a:pPr marL="179070" marR="179070" algn="l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100" baseline="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000  1  03</a:t>
                      </a:r>
                    </a:p>
                  </a:txBody>
                  <a:tcPr marL="27134" marR="2713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179070" marR="179070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100" baseline="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НАЛОГИ НА ТОВАРЫ (РАБОТЫ, УСЛУГИ), РЕАЛИЗУЕМЫЕ НА ТЕРРИТОРИИ РОССИЙСКОЙ ФЕДЕРАЦИИ</a:t>
                      </a:r>
                    </a:p>
                  </a:txBody>
                  <a:tcPr marL="27134" marR="2713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8 956 740,00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9 168 170,00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9 320 480,00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</a:tr>
              <a:tr h="225090">
                <a:tc>
                  <a:txBody>
                    <a:bodyPr/>
                    <a:lstStyle/>
                    <a:p>
                      <a:pPr marL="179070" marR="179070" algn="l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100" baseline="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000  1  05</a:t>
                      </a:r>
                    </a:p>
                  </a:txBody>
                  <a:tcPr marL="27134" marR="2713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179070" marR="179070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100" baseline="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НАЛОГИ НА СОВОКУПНЫЙ ДОХОД</a:t>
                      </a:r>
                    </a:p>
                  </a:txBody>
                  <a:tcPr marL="27134" marR="2713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1 830 300,00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1" i="0" u="none" strike="noStrike">
                          <a:solidFill>
                            <a:schemeClr val="bg1"/>
                          </a:solidFill>
                          <a:latin typeface="Times New Roman"/>
                        </a:rPr>
                        <a:t>704 000,00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720 749,00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</a:tr>
              <a:tr h="225090">
                <a:tc>
                  <a:txBody>
                    <a:bodyPr/>
                    <a:lstStyle/>
                    <a:p>
                      <a:pPr marL="179070" marR="179070" algn="l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100" baseline="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000  1  08</a:t>
                      </a:r>
                    </a:p>
                  </a:txBody>
                  <a:tcPr marL="27134" marR="2713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179070" marR="179070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100" baseline="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ГОСУДАРСТВЕННАЯ ПОШЛИНА</a:t>
                      </a:r>
                    </a:p>
                  </a:txBody>
                  <a:tcPr marL="27134" marR="2713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1 100 392,00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1" i="0" u="none" strike="noStrike">
                          <a:solidFill>
                            <a:schemeClr val="bg1"/>
                          </a:solidFill>
                          <a:latin typeface="Times New Roman"/>
                        </a:rPr>
                        <a:t>1 100 392,00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1 100 392,00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</a:tr>
              <a:tr h="531202">
                <a:tc>
                  <a:txBody>
                    <a:bodyPr/>
                    <a:lstStyle/>
                    <a:p>
                      <a:pPr marL="179070" marR="179070" algn="l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100" baseline="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000  1  11</a:t>
                      </a:r>
                    </a:p>
                  </a:txBody>
                  <a:tcPr marL="27134" marR="2713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179070" marR="179070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100" baseline="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ДОХОДЫ ОТ ИСПОЛЬЗОВАНИЯ ИМУЩЕСТВА, НАХОДЯЩЕГОСЯ В ГОСУДАРСТВЕННОЙ И МУНИЦИПАЛЬНОЙ СОБСТВЕННОСТИ</a:t>
                      </a:r>
                    </a:p>
                  </a:txBody>
                  <a:tcPr marL="27134" marR="2713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22 936 181,00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22 936 181,00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22 936 181,00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</a:tr>
              <a:tr h="354135">
                <a:tc>
                  <a:txBody>
                    <a:bodyPr/>
                    <a:lstStyle/>
                    <a:p>
                      <a:pPr marL="179070" marR="179070" algn="l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100" baseline="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000  1  12</a:t>
                      </a:r>
                    </a:p>
                  </a:txBody>
                  <a:tcPr marL="27134" marR="2713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179070" marR="179070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100" baseline="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ПЛАТЕЖИ ПРИ ПОЛЬЗОВАНИИ ПРИРОДНЫМИ РЕСУРСАМИ</a:t>
                      </a:r>
                    </a:p>
                  </a:txBody>
                  <a:tcPr marL="27134" marR="2713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53 820,00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53 820,00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53 820,00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</a:tr>
              <a:tr h="465992">
                <a:tc>
                  <a:txBody>
                    <a:bodyPr/>
                    <a:lstStyle/>
                    <a:p>
                      <a:pPr marL="179070" marR="179070" algn="l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100" baseline="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000  1  13</a:t>
                      </a:r>
                    </a:p>
                  </a:txBody>
                  <a:tcPr marL="27134" marR="2713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179070" marR="179070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100" baseline="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ДОХОДЫ ОТ ОКАЗАНИЯ ПЛАТНЫХ УСЛУГ (РАБОТ) И КОМПЕНСАЦИИ ЗАТРАТ ГОСУДАРСТВА</a:t>
                      </a:r>
                    </a:p>
                  </a:txBody>
                  <a:tcPr marL="27134" marR="2713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7 046 767,00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7 046 767,00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7 046 767,00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</a:tr>
              <a:tr h="354135">
                <a:tc>
                  <a:txBody>
                    <a:bodyPr/>
                    <a:lstStyle/>
                    <a:p>
                      <a:pPr marL="179070" marR="179070" algn="l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100" baseline="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000  1  14 </a:t>
                      </a:r>
                    </a:p>
                  </a:txBody>
                  <a:tcPr marL="27134" marR="2713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179070" marR="179070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100" baseline="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ДОХОДЫ ОТ ПРОДАЖИ МАТЕРИАЛЬНЫХ И НЕМАТЕРИАЛЬНЫХ АКТИВОВ</a:t>
                      </a:r>
                    </a:p>
                  </a:txBody>
                  <a:tcPr marL="27134" marR="2713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95 000,00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95 000,00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95 000,00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</a:tr>
              <a:tr h="331506">
                <a:tc>
                  <a:txBody>
                    <a:bodyPr/>
                    <a:lstStyle/>
                    <a:p>
                      <a:pPr marL="179070" marR="179070" algn="l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000  1  16</a:t>
                      </a:r>
                      <a:endParaRPr lang="ru-RU" sz="1100" baseline="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7134" marR="2713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179070" marR="179070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ШТРАФЫ, САНКЦИИ, ВОЗМЕЩЕНИЕ УЩЕРБА</a:t>
                      </a:r>
                      <a:endParaRPr lang="ru-RU" sz="1100" baseline="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7134" marR="2713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167 980,00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167 980,00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167 980,00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</a:tr>
              <a:tr h="266015">
                <a:tc>
                  <a:txBody>
                    <a:bodyPr/>
                    <a:lstStyle/>
                    <a:p>
                      <a:pPr marL="179070" marR="179070" algn="l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100" b="1" baseline="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000 2 00</a:t>
                      </a:r>
                      <a:endParaRPr lang="ru-RU" sz="1100" baseline="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7134" marR="2713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179070" marR="179070" algn="just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100" b="1" baseline="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Безвозмездные поступления</a:t>
                      </a:r>
                      <a:endParaRPr lang="ru-RU" sz="1100" baseline="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7134" marR="2713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1" i="0" u="none" strike="noStrike" dirty="0" smtClean="0">
                          <a:solidFill>
                            <a:schemeClr val="bg1"/>
                          </a:solidFill>
                          <a:latin typeface="Times New Roman"/>
                        </a:rPr>
                        <a:t>279 703 363,00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1" i="0" u="none" strike="noStrike" dirty="0" smtClean="0">
                          <a:solidFill>
                            <a:schemeClr val="bg1"/>
                          </a:solidFill>
                          <a:latin typeface="Times New Roman"/>
                        </a:rPr>
                        <a:t>262 375 077,00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1" i="0" u="none" strike="noStrike" dirty="0" smtClean="0">
                          <a:solidFill>
                            <a:schemeClr val="bg1"/>
                          </a:solidFill>
                          <a:latin typeface="Times New Roman"/>
                        </a:rPr>
                        <a:t>262 288 115,00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</a:tr>
              <a:tr h="177067">
                <a:tc>
                  <a:txBody>
                    <a:bodyPr/>
                    <a:lstStyle/>
                    <a:p>
                      <a:pPr marL="179070" marR="179070" algn="l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endParaRPr lang="ru-RU" sz="1100" baseline="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7134" marR="2713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179070" marR="179070" algn="just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100" b="1" i="1" baseline="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 том числе</a:t>
                      </a:r>
                      <a:endParaRPr lang="ru-RU" sz="1100" baseline="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7134" marR="2713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179070" marR="179070" algn="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endParaRPr lang="ru-RU" sz="1100" baseline="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134" marR="2713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179070" marR="179070" algn="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endParaRPr lang="ru-RU" sz="1100" baseline="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134" marR="2713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179070" marR="179070" algn="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endParaRPr lang="ru-RU" sz="1100" baseline="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134" marR="2713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</a:tr>
              <a:tr h="465333">
                <a:tc>
                  <a:txBody>
                    <a:bodyPr/>
                    <a:lstStyle/>
                    <a:p>
                      <a:pPr marL="179070" marR="179070" algn="l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100" baseline="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000  2  02</a:t>
                      </a:r>
                    </a:p>
                  </a:txBody>
                  <a:tcPr marL="27134" marR="2713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179070" marR="179070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100" baseline="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Безвозмездные поступления от других бюджетов бюджетной системы Российской Федерации</a:t>
                      </a:r>
                    </a:p>
                  </a:txBody>
                  <a:tcPr marL="27134" marR="2713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1" i="0" u="none" strike="noStrike" dirty="0" smtClean="0">
                          <a:solidFill>
                            <a:schemeClr val="bg1"/>
                          </a:solidFill>
                          <a:latin typeface="Times New Roman"/>
                        </a:rPr>
                        <a:t>279 703 363,00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1" i="0" u="none" strike="noStrike" dirty="0" smtClean="0">
                          <a:solidFill>
                            <a:schemeClr val="bg1"/>
                          </a:solidFill>
                          <a:latin typeface="Times New Roman"/>
                        </a:rPr>
                        <a:t>262 375 077,00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1" i="0" u="none" strike="noStrike" dirty="0" smtClean="0">
                          <a:solidFill>
                            <a:schemeClr val="bg1"/>
                          </a:solidFill>
                          <a:latin typeface="Times New Roman"/>
                        </a:rPr>
                        <a:t>262 288 115,00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</a:tr>
              <a:tr h="177067">
                <a:tc>
                  <a:txBody>
                    <a:bodyPr/>
                    <a:lstStyle/>
                    <a:p>
                      <a:pPr marL="179070" marR="179070" algn="l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endParaRPr lang="ru-RU" sz="1100" baseline="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134" marR="2713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179070" marR="179070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100" i="1" baseline="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из них:</a:t>
                      </a:r>
                      <a:endParaRPr lang="ru-RU" sz="1100" baseline="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7134" marR="2713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179070" marR="179070" algn="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endParaRPr lang="ru-RU" sz="1100" baseline="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134" marR="2713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179070" marR="179070" algn="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endParaRPr lang="ru-RU" sz="1100" baseline="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134" marR="2713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179070" marR="179070" algn="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endParaRPr lang="ru-RU" sz="1100" baseline="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134" marR="2713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</a:tr>
              <a:tr h="354135">
                <a:tc>
                  <a:txBody>
                    <a:bodyPr/>
                    <a:lstStyle/>
                    <a:p>
                      <a:pPr marL="179070" marR="179070" algn="l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100" baseline="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000  2  02 1</a:t>
                      </a:r>
                    </a:p>
                  </a:txBody>
                  <a:tcPr marL="27134" marR="2713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179070" marR="179070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100" baseline="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Дотации бюджетам бюджетной системы Российской Федерации</a:t>
                      </a:r>
                    </a:p>
                  </a:txBody>
                  <a:tcPr marL="27134" marR="2713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2 253 219,00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1 171 791,00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1 275 644,00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</a:tr>
              <a:tr h="354135">
                <a:tc>
                  <a:txBody>
                    <a:bodyPr/>
                    <a:lstStyle/>
                    <a:p>
                      <a:pPr marL="179070" marR="179070" algn="l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100" baseline="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000  2  02 3</a:t>
                      </a:r>
                    </a:p>
                  </a:txBody>
                  <a:tcPr marL="27134" marR="2713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179070" marR="179070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100" baseline="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Субвенции бюджетам бюджетной системы Российской Федерации</a:t>
                      </a:r>
                    </a:p>
                  </a:txBody>
                  <a:tcPr marL="27134" marR="2713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1" i="0" u="none" strike="noStrike" dirty="0" smtClean="0">
                          <a:solidFill>
                            <a:schemeClr val="bg1"/>
                          </a:solidFill>
                          <a:latin typeface="Times New Roman"/>
                        </a:rPr>
                        <a:t>269 492 440,00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1" i="0" u="none" strike="noStrike" dirty="0" smtClean="0">
                          <a:solidFill>
                            <a:schemeClr val="bg1"/>
                          </a:solidFill>
                          <a:latin typeface="Times New Roman"/>
                        </a:rPr>
                        <a:t>259 800 017,00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1" i="0" u="none" strike="noStrike" dirty="0" smtClean="0">
                          <a:solidFill>
                            <a:schemeClr val="bg1"/>
                          </a:solidFill>
                          <a:latin typeface="Times New Roman"/>
                        </a:rPr>
                        <a:t>259 609 202,00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8358182" y="214290"/>
            <a:ext cx="785818" cy="285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в рублях</a:t>
            </a:r>
            <a:endParaRPr lang="ru-RU" sz="9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 advTm="6000">
    <p:randomBar dir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/>
        <p:txBody>
          <a:bodyPr>
            <a:normAutofit fontScale="40000" lnSpcReduction="20000"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DSC_0008_0.t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714488"/>
          </a:xfrm>
          <a:prstGeom prst="rect">
            <a:avLst/>
          </a:prstGeom>
        </p:spPr>
      </p:pic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Содержимое 10"/>
          <p:cNvSpPr>
            <a:spLocks noGrp="1"/>
          </p:cNvSpPr>
          <p:nvPr>
            <p:ph sz="half" idx="2"/>
          </p:nvPr>
        </p:nvSpPr>
        <p:spPr>
          <a:xfrm>
            <a:off x="0" y="1714489"/>
            <a:ext cx="9144000" cy="214313"/>
          </a:xfrm>
        </p:spPr>
        <p:txBody>
          <a:bodyPr>
            <a:normAutofit fontScale="40000" lnSpcReduction="20000"/>
          </a:bodyPr>
          <a:lstStyle/>
          <a:p>
            <a:pPr algn="ctr">
              <a:buNone/>
            </a:pPr>
            <a:r>
              <a:rPr lang="ru-RU" b="1" dirty="0" smtClean="0"/>
              <a:t> Динамика доходов  бюджета муниципального района «</a:t>
            </a:r>
            <a:r>
              <a:rPr lang="ru-RU" b="1" dirty="0" err="1" smtClean="0"/>
              <a:t>Касторенский</a:t>
            </a:r>
            <a:r>
              <a:rPr lang="ru-RU" b="1" dirty="0" smtClean="0"/>
              <a:t> район» на 2021 г и плановый период 2022 и 2023 годов 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" name="Диаграмма 10"/>
          <p:cNvGraphicFramePr/>
          <p:nvPr/>
        </p:nvGraphicFramePr>
        <p:xfrm>
          <a:off x="1571604" y="2357430"/>
          <a:ext cx="5940425" cy="37129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med" advTm="6000">
    <p:randomBar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DSC_0008_0.t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714488"/>
          </a:xfrm>
          <a:prstGeom prst="rect">
            <a:avLst/>
          </a:prstGeom>
        </p:spPr>
      </p:pic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Содержимое 10"/>
          <p:cNvSpPr>
            <a:spLocks noGrp="1"/>
          </p:cNvSpPr>
          <p:nvPr>
            <p:ph sz="half" idx="2"/>
          </p:nvPr>
        </p:nvSpPr>
        <p:spPr>
          <a:xfrm>
            <a:off x="2143108" y="1714488"/>
            <a:ext cx="4714908" cy="642942"/>
          </a:xfrm>
        </p:spPr>
        <p:txBody>
          <a:bodyPr>
            <a:normAutofit fontScale="77500" lnSpcReduction="20000"/>
          </a:bodyPr>
          <a:lstStyle/>
          <a:p>
            <a:pPr algn="just">
              <a:buNone/>
            </a:pPr>
            <a:r>
              <a:rPr lang="ru-RU" b="1" dirty="0" smtClean="0"/>
              <a:t>       </a:t>
            </a:r>
            <a:r>
              <a:rPr lang="ru-RU" sz="1400" b="1" dirty="0" smtClean="0"/>
              <a:t>Прогнозирование доходов дорожного фонда</a:t>
            </a:r>
          </a:p>
          <a:p>
            <a:pPr>
              <a:buNone/>
            </a:pPr>
            <a:r>
              <a:rPr lang="ru-RU" dirty="0" smtClean="0"/>
              <a:t>        </a:t>
            </a:r>
            <a:endParaRPr lang="ru-RU" dirty="0"/>
          </a:p>
        </p:txBody>
      </p:sp>
      <p:pic>
        <p:nvPicPr>
          <p:cNvPr id="9" name="Рисунок 8" descr="247524_d_0.tm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571877"/>
            <a:ext cx="9144000" cy="3286124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1000100" y="5903893"/>
            <a:ext cx="735811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Основными источниками поступлений в дорожный фонд будут являться доходы от уплаты акцизов на бензин автомобильный, прямогонный, дизельное топливо, масла для дизельных и карбюраторных (</a:t>
            </a:r>
            <a:r>
              <a:rPr lang="ru-RU" sz="1400" dirty="0" err="1" smtClean="0"/>
              <a:t>инжекторных</a:t>
            </a:r>
            <a:r>
              <a:rPr lang="ru-RU" sz="1400" dirty="0" smtClean="0"/>
              <a:t>) двигателей</a:t>
            </a:r>
            <a:endParaRPr lang="ru-RU" sz="1400" dirty="0"/>
          </a:p>
        </p:txBody>
      </p:sp>
      <p:sp>
        <p:nvSpPr>
          <p:cNvPr id="12" name="Овал 11"/>
          <p:cNvSpPr/>
          <p:nvPr/>
        </p:nvSpPr>
        <p:spPr>
          <a:xfrm>
            <a:off x="142844" y="2071678"/>
            <a:ext cx="2357454" cy="10715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2021 год </a:t>
            </a:r>
          </a:p>
          <a:p>
            <a:pPr algn="ctr"/>
            <a:r>
              <a:rPr lang="ru-RU" sz="1200" dirty="0" smtClean="0"/>
              <a:t>8 956 740 рублей</a:t>
            </a:r>
            <a:endParaRPr lang="ru-RU" sz="1200" dirty="0"/>
          </a:p>
        </p:txBody>
      </p:sp>
      <p:sp>
        <p:nvSpPr>
          <p:cNvPr id="13" name="Овал 12"/>
          <p:cNvSpPr/>
          <p:nvPr/>
        </p:nvSpPr>
        <p:spPr>
          <a:xfrm>
            <a:off x="6786546" y="1928802"/>
            <a:ext cx="2357454" cy="10715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2022 год </a:t>
            </a:r>
          </a:p>
          <a:p>
            <a:pPr algn="ctr"/>
            <a:r>
              <a:rPr lang="ru-RU" sz="1200" dirty="0" smtClean="0"/>
              <a:t>9 320 480 рублей</a:t>
            </a:r>
            <a:endParaRPr lang="ru-RU" sz="1200" dirty="0"/>
          </a:p>
        </p:txBody>
      </p:sp>
      <p:sp>
        <p:nvSpPr>
          <p:cNvPr id="14" name="Овал 13"/>
          <p:cNvSpPr/>
          <p:nvPr/>
        </p:nvSpPr>
        <p:spPr>
          <a:xfrm>
            <a:off x="3428992" y="2357430"/>
            <a:ext cx="2357454" cy="10715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2022 год </a:t>
            </a:r>
          </a:p>
          <a:p>
            <a:pPr algn="ctr"/>
            <a:r>
              <a:rPr lang="ru-RU" sz="1200" dirty="0" smtClean="0"/>
              <a:t>9 168 170 рублей</a:t>
            </a:r>
            <a:endParaRPr lang="ru-RU" sz="1200" dirty="0"/>
          </a:p>
        </p:txBody>
      </p:sp>
    </p:spTree>
  </p:cSld>
  <p:clrMapOvr>
    <a:masterClrMapping/>
  </p:clrMapOvr>
  <p:transition spd="med" advTm="6000">
    <p:split orient="vert" dir="in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DSC_0008_0.t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714488"/>
          </a:xfrm>
          <a:prstGeom prst="rect">
            <a:avLst/>
          </a:prstGeom>
        </p:spPr>
      </p:pic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half" idx="1"/>
          </p:nvPr>
        </p:nvSpPr>
        <p:spPr>
          <a:xfrm>
            <a:off x="571472" y="1714488"/>
            <a:ext cx="7858180" cy="785818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 smtClean="0"/>
              <a:t>     </a:t>
            </a:r>
            <a:r>
              <a:rPr lang="ru-RU" sz="2100" dirty="0" smtClean="0"/>
              <a:t>Объем безвозмездных поступлений от других бюджетов бюджетной системы Российской Федерации</a:t>
            </a:r>
          </a:p>
          <a:p>
            <a:endParaRPr lang="ru-RU" dirty="0"/>
          </a:p>
        </p:txBody>
      </p:sp>
      <p:pic>
        <p:nvPicPr>
          <p:cNvPr id="11" name="Рисунок 10" descr="shutters_0.tm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44" y="3000372"/>
            <a:ext cx="5500758" cy="2605256"/>
          </a:xfrm>
          <a:prstGeom prst="rect">
            <a:avLst/>
          </a:prstGeom>
        </p:spPr>
      </p:pic>
      <p:sp>
        <p:nvSpPr>
          <p:cNvPr id="9" name="Овал 8"/>
          <p:cNvSpPr/>
          <p:nvPr/>
        </p:nvSpPr>
        <p:spPr>
          <a:xfrm>
            <a:off x="6500826" y="3000372"/>
            <a:ext cx="2500330" cy="1214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bg1"/>
                </a:solidFill>
              </a:rPr>
              <a:t>2021 год </a:t>
            </a:r>
          </a:p>
          <a:p>
            <a:pPr algn="ctr"/>
            <a:r>
              <a:rPr lang="ru-RU" sz="1200" dirty="0" smtClean="0">
                <a:solidFill>
                  <a:schemeClr val="bg1"/>
                </a:solidFill>
              </a:rPr>
              <a:t>279 703 363 рубля</a:t>
            </a:r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6286512" y="4357694"/>
            <a:ext cx="2500330" cy="1214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bg1"/>
                </a:solidFill>
              </a:rPr>
              <a:t>2022 год </a:t>
            </a:r>
          </a:p>
          <a:p>
            <a:pPr algn="ctr"/>
            <a:r>
              <a:rPr lang="ru-RU" sz="1200" dirty="0" smtClean="0">
                <a:solidFill>
                  <a:schemeClr val="bg1"/>
                </a:solidFill>
              </a:rPr>
              <a:t> </a:t>
            </a:r>
            <a:r>
              <a:rPr lang="ru-RU" sz="1200" dirty="0" smtClean="0">
                <a:solidFill>
                  <a:schemeClr val="bg1"/>
                </a:solidFill>
              </a:rPr>
              <a:t>262 375 077 </a:t>
            </a:r>
            <a:r>
              <a:rPr lang="ru-RU" sz="1200" dirty="0" smtClean="0">
                <a:solidFill>
                  <a:schemeClr val="bg1"/>
                </a:solidFill>
              </a:rPr>
              <a:t>рублей</a:t>
            </a:r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5429256" y="5643554"/>
            <a:ext cx="2500330" cy="1214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bg1"/>
                </a:solidFill>
              </a:rPr>
              <a:t>2023 год </a:t>
            </a:r>
          </a:p>
          <a:p>
            <a:pPr algn="ctr"/>
            <a:r>
              <a:rPr lang="ru-RU" sz="1200" dirty="0" smtClean="0">
                <a:solidFill>
                  <a:schemeClr val="bg1"/>
                </a:solidFill>
              </a:rPr>
              <a:t> </a:t>
            </a:r>
            <a:r>
              <a:rPr lang="ru-RU" sz="1200" dirty="0" smtClean="0">
                <a:solidFill>
                  <a:schemeClr val="bg1"/>
                </a:solidFill>
              </a:rPr>
              <a:t>262 288 115 рублей</a:t>
            </a:r>
            <a:endParaRPr lang="ru-RU" sz="1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 advTm="6000">
    <p:push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0" y="1714488"/>
            <a:ext cx="9144000" cy="357165"/>
          </a:xfr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ru-RU" dirty="0" smtClean="0"/>
              <a:t>МУНИЦИПАЛЬНЫЕ ПРОГРАММЫ</a:t>
            </a:r>
            <a:endParaRPr lang="ru-RU" dirty="0"/>
          </a:p>
        </p:txBody>
      </p:sp>
      <p:pic>
        <p:nvPicPr>
          <p:cNvPr id="6" name="Рисунок 5" descr="DSC_0008_0.t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71448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14282" y="2428868"/>
            <a:ext cx="8572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Бюджет муниципального района «</a:t>
            </a:r>
            <a:r>
              <a:rPr lang="ru-RU" sz="1200" dirty="0" err="1" smtClean="0"/>
              <a:t>Касторенский</a:t>
            </a:r>
            <a:r>
              <a:rPr lang="ru-RU" sz="1200" dirty="0" smtClean="0"/>
              <a:t> район Курской области  является программно-ориентированным. Расходование средств осуществляется на основании</a:t>
            </a:r>
            <a:endParaRPr lang="ru-RU" sz="1200" dirty="0"/>
          </a:p>
        </p:txBody>
      </p:sp>
      <p:sp>
        <p:nvSpPr>
          <p:cNvPr id="9" name="Горизонтальный свиток 8"/>
          <p:cNvSpPr/>
          <p:nvPr/>
        </p:nvSpPr>
        <p:spPr>
          <a:xfrm>
            <a:off x="2428860" y="3071810"/>
            <a:ext cx="4357718" cy="1033272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21 утвержденных </a:t>
            </a:r>
          </a:p>
          <a:p>
            <a:pPr algn="ctr"/>
            <a:r>
              <a:rPr lang="ru-RU" dirty="0" smtClean="0"/>
              <a:t>муниципальных программ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0" y="4500570"/>
            <a:ext cx="9144000" cy="369332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Общий объем программных расходов</a:t>
            </a:r>
            <a:endParaRPr lang="ru-RU" dirty="0"/>
          </a:p>
        </p:txBody>
      </p:sp>
      <p:sp>
        <p:nvSpPr>
          <p:cNvPr id="11" name="Овал 10"/>
          <p:cNvSpPr/>
          <p:nvPr/>
        </p:nvSpPr>
        <p:spPr>
          <a:xfrm>
            <a:off x="1428728" y="5214950"/>
            <a:ext cx="2428892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2021 год</a:t>
            </a:r>
          </a:p>
          <a:p>
            <a:pPr algn="ctr"/>
            <a:r>
              <a:rPr lang="ru-RU" sz="1200" dirty="0" smtClean="0"/>
              <a:t>443 829 508 </a:t>
            </a:r>
            <a:r>
              <a:rPr lang="ru-RU" sz="1200" dirty="0" smtClean="0"/>
              <a:t>рублей</a:t>
            </a:r>
          </a:p>
          <a:p>
            <a:pPr algn="ctr"/>
            <a:endParaRPr lang="ru-RU" sz="1200" dirty="0"/>
          </a:p>
        </p:txBody>
      </p:sp>
      <p:sp>
        <p:nvSpPr>
          <p:cNvPr id="15" name="Овал 14"/>
          <p:cNvSpPr/>
          <p:nvPr/>
        </p:nvSpPr>
        <p:spPr>
          <a:xfrm>
            <a:off x="5572132" y="5214950"/>
            <a:ext cx="2428892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90</a:t>
            </a:r>
            <a:r>
              <a:rPr lang="ru-RU" sz="1200" dirty="0" smtClean="0"/>
              <a:t>,9% </a:t>
            </a:r>
            <a:r>
              <a:rPr lang="ru-RU" sz="1200" dirty="0" smtClean="0"/>
              <a:t>от общего объема расходов</a:t>
            </a:r>
            <a:endParaRPr lang="ru-RU" sz="1200" dirty="0"/>
          </a:p>
        </p:txBody>
      </p:sp>
    </p:spTree>
  </p:cSld>
  <p:clrMapOvr>
    <a:masterClrMapping/>
  </p:clrMapOvr>
  <p:transition spd="med" advTm="6000">
    <p:cover dir="l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857224" y="1"/>
            <a:ext cx="7429552" cy="285727"/>
          </a:xfrm>
        </p:spPr>
        <p:txBody>
          <a:bodyPr>
            <a:normAutofit fontScale="55000" lnSpcReduction="20000"/>
          </a:bodyPr>
          <a:lstStyle/>
          <a:p>
            <a:pPr algn="ctr">
              <a:buNone/>
            </a:pPr>
            <a:r>
              <a:rPr lang="ru-RU" dirty="0" smtClean="0"/>
              <a:t>Программная структура расходов бюджета муниципального района</a:t>
            </a:r>
            <a:endParaRPr lang="ru-RU" dirty="0"/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0" y="285727"/>
          <a:ext cx="9143999" cy="6439781"/>
        </p:xfrm>
        <a:graphic>
          <a:graphicData uri="http://schemas.openxmlformats.org/drawingml/2006/table">
            <a:tbl>
              <a:tblPr/>
              <a:tblGrid>
                <a:gridCol w="297366"/>
                <a:gridCol w="6274898"/>
                <a:gridCol w="857256"/>
                <a:gridCol w="857256"/>
                <a:gridCol w="857223"/>
              </a:tblGrid>
              <a:tr h="1651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№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1062" marR="31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Наименование программы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1062" marR="31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2021 </a:t>
                      </a: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год</a:t>
                      </a:r>
                    </a:p>
                  </a:txBody>
                  <a:tcPr marL="31062" marR="31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2022 </a:t>
                      </a: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год</a:t>
                      </a:r>
                    </a:p>
                  </a:txBody>
                  <a:tcPr marL="31062" marR="31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2023 </a:t>
                      </a: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год</a:t>
                      </a:r>
                    </a:p>
                  </a:txBody>
                  <a:tcPr marL="31062" marR="31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</a:tr>
              <a:tr h="18955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0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62" marR="31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Всего</a:t>
                      </a:r>
                    </a:p>
                  </a:txBody>
                  <a:tcPr marL="31062" marR="31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443 829 508,00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62" marR="31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374 675 769,00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62" marR="31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368 456 022,00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62" marR="31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</a:tr>
              <a:tr h="1815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01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62" marR="310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Муниципальная  программа  «Развитие культуры» в </a:t>
                      </a:r>
                      <a:r>
                        <a:rPr lang="ru-RU" sz="1000" b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Касторенском</a:t>
                      </a: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районе Курской области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62" marR="31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27</a:t>
                      </a:r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002 537,00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62" marR="31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26 </a:t>
                      </a: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797 537,00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62" marR="31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26 </a:t>
                      </a: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797 537,00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62" marR="31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</a:tr>
              <a:tr h="3003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02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62" marR="310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Муниципальная программа "Социальная поддержка граждан в </a:t>
                      </a:r>
                      <a:r>
                        <a:rPr lang="ru-RU" sz="1000" b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Касторенском</a:t>
                      </a: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районе Курской области"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62" marR="31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38 378 624,00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62" marR="31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36 930 132,00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62" marR="31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37 105 607,00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62" marR="31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</a:tr>
              <a:tr h="15017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03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62" marR="310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Муниципальная  программа "Развитие образования в </a:t>
                      </a:r>
                      <a:r>
                        <a:rPr lang="ru-RU" sz="1000" b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Касторенском</a:t>
                      </a: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районе Курской области"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62" marR="31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317 642 439,00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62" marR="31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264 293 861,00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62" marR="31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272</a:t>
                      </a:r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177 050,00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62" marR="31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</a:tr>
              <a:tr h="3003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04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62" marR="310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Муниципальная программа «Управление муниципальным имуществом и земельными ресурсами в </a:t>
                      </a:r>
                      <a:r>
                        <a:rPr lang="ru-RU" sz="1000" b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Касторенском</a:t>
                      </a: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районе Курской области»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62" marR="31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00</a:t>
                      </a:r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000,00</a:t>
                      </a:r>
                    </a:p>
                  </a:txBody>
                  <a:tcPr marL="31062" marR="31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500 000,00</a:t>
                      </a:r>
                    </a:p>
                  </a:txBody>
                  <a:tcPr marL="31062" marR="31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500 000,00</a:t>
                      </a:r>
                    </a:p>
                  </a:txBody>
                  <a:tcPr marL="31062" marR="31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</a:tr>
              <a:tr h="3003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05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62" marR="310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Муниципальная программа "Энергосбережение и повышение энергетической эффективности  в </a:t>
                      </a:r>
                      <a:r>
                        <a:rPr lang="ru-RU" sz="1000" b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Касторенском</a:t>
                      </a: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районе Курской области"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62" marR="31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1 442 500,00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62" marR="31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200 000,00</a:t>
                      </a:r>
                    </a:p>
                  </a:txBody>
                  <a:tcPr marL="31062" marR="31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0,00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62" marR="31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</a:tr>
              <a:tr h="1815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06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62" marR="310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Муниципальная программа "Охрана окружающей среды в </a:t>
                      </a:r>
                      <a:r>
                        <a:rPr lang="ru-RU" sz="1000" b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Касторенском</a:t>
                      </a: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районе Курской области"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62" marR="31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0" i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r>
                        <a:rPr lang="ru-RU" sz="1000" b="0" i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370</a:t>
                      </a:r>
                      <a:r>
                        <a:rPr lang="ru-RU" sz="1000" b="0" i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000" b="0" i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000,00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62" marR="31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0" i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000" b="0" i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870 </a:t>
                      </a:r>
                      <a:r>
                        <a:rPr lang="ru-RU" sz="1000" b="0" i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000,00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62" marR="31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0" i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r>
                        <a:rPr lang="ru-RU" sz="1000" b="0" i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870 </a:t>
                      </a:r>
                      <a:r>
                        <a:rPr lang="ru-RU" sz="1000" b="0" i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000,00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62" marR="31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</a:tr>
              <a:tr h="3243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07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62" marR="310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Муниципальная программа "Обеспечение доступным и комфортным жильем и коммунальными услугами граждан в </a:t>
                      </a:r>
                      <a:r>
                        <a:rPr lang="ru-RU" sz="1000" b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Касторенском</a:t>
                      </a: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районе Курской области"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62" marR="31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0" i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10 854 390,00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62" marR="31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0" i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14 382 600,00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62" marR="31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0" i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210 000,00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62" marR="31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</a:tr>
              <a:tr h="4505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08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62" marR="310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Муниципальная программа «Повышение эффективности работы с молодежью, организация отдыха  и оздоровления детей, молодежи, развитие физической культуры и спорта в </a:t>
                      </a:r>
                      <a:r>
                        <a:rPr lang="ru-RU" sz="1000" b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Касторенском</a:t>
                      </a: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районе Курской области»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62" marR="31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 </a:t>
                      </a: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413 300,00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62" marR="31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4 </a:t>
                      </a: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580 900,00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62" marR="31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4 780 900,00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62" marR="31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</a:tr>
              <a:tr h="3003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09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62" marR="310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Муниципальная программа «Развитие муниципальной службы в </a:t>
                      </a:r>
                      <a:r>
                        <a:rPr lang="ru-RU" sz="1000" b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Касторенском</a:t>
                      </a: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районе Курской области»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62" marR="31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10 000,00</a:t>
                      </a:r>
                    </a:p>
                  </a:txBody>
                  <a:tcPr marL="31062" marR="31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10 000,00</a:t>
                      </a:r>
                    </a:p>
                  </a:txBody>
                  <a:tcPr marL="31062" marR="31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10 000,00</a:t>
                      </a:r>
                    </a:p>
                  </a:txBody>
                  <a:tcPr marL="31062" marR="31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</a:tr>
              <a:tr h="3003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62" marR="310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Муниципальная  программа  «Сохранение и развитие архивного дела в </a:t>
                      </a:r>
                      <a:r>
                        <a:rPr lang="ru-RU" sz="1000" b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Касторенском</a:t>
                      </a: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районе Курской области»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62" marR="31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324 943,00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62" marR="31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324 943,00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62" marR="31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324 943,00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62" marR="31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</a:tr>
              <a:tr h="39922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62" marR="310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Муниципальная программа «Развитие транспортной системы, обеспечение перевозки пассажиров в </a:t>
                      </a:r>
                      <a:r>
                        <a:rPr lang="ru-RU" sz="1000" b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Касторенском</a:t>
                      </a: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районе Курской области и безопасности дорожного движения»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62" marR="31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</a:t>
                      </a:r>
                      <a:r>
                        <a:rPr lang="ru-RU" sz="1000" b="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335 740</a:t>
                      </a: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,00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62" marR="31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10 822 597,00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62" marR="31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10 430 768,00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62" marR="31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</a:tr>
              <a:tr h="3003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62" marR="310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Муниципальная программа «Профилактика правонарушений в </a:t>
                      </a:r>
                      <a:r>
                        <a:rPr lang="ru-RU" sz="1000" b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Касторенском</a:t>
                      </a: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районе Курской области»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62" marR="31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381 000,00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62" marR="31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381 000,00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62" marR="31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381 000,00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62" marR="31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</a:tr>
              <a:tr h="4505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13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62" marR="310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Муниципальная  программа «Защита населения и территории от чрезвычайных ситуаций, обеспечение пожарной безопасности и безопасности людей на водных объектах в </a:t>
                      </a:r>
                      <a:r>
                        <a:rPr lang="ru-RU" sz="1000" b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Касторенском</a:t>
                      </a: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районе Курской области»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62" marR="31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1 780</a:t>
                      </a:r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000,00</a:t>
                      </a:r>
                    </a:p>
                  </a:txBody>
                  <a:tcPr marL="31062" marR="31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1 780 </a:t>
                      </a:r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000,00</a:t>
                      </a:r>
                    </a:p>
                  </a:txBody>
                  <a:tcPr marL="31062" marR="31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1 780 </a:t>
                      </a:r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000,00</a:t>
                      </a:r>
                    </a:p>
                  </a:txBody>
                  <a:tcPr marL="31062" marR="31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</a:tr>
              <a:tr h="3003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14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62" marR="310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Муниципальная  программа  "Повышение эффективности управления  финансами в </a:t>
                      </a:r>
                      <a:r>
                        <a:rPr lang="ru-RU" sz="1000" b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Касторенском</a:t>
                      </a: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районе Курской области»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62" marR="3106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12 </a:t>
                      </a: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071 035,00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62" marR="31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</a:t>
                      </a:r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056 199,00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62" marR="31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</a:t>
                      </a:r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342 217,00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62" marR="31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</a:tr>
              <a:tr h="3003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15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62" marR="310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Муниципальная программа «Развитие малого и среднего  предпринимательства в </a:t>
                      </a:r>
                      <a:r>
                        <a:rPr lang="ru-RU" sz="1000" b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Касторенском</a:t>
                      </a: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районе Курской области»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62" marR="31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15 000,00</a:t>
                      </a:r>
                    </a:p>
                  </a:txBody>
                  <a:tcPr marL="31062" marR="31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15 000,00</a:t>
                      </a:r>
                    </a:p>
                  </a:txBody>
                  <a:tcPr marL="31062" marR="31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15 000,00</a:t>
                      </a:r>
                    </a:p>
                  </a:txBody>
                  <a:tcPr marL="31062" marR="31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</a:tr>
              <a:tr h="3003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16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62" marR="310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b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Муниципальная программа "Комплексное развитие сельских территорий Касторенского района Курской области"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62" marR="31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12 137 000,00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62" marR="31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0,00</a:t>
                      </a:r>
                    </a:p>
                  </a:txBody>
                  <a:tcPr marL="31062" marR="31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0,00</a:t>
                      </a:r>
                    </a:p>
                  </a:txBody>
                  <a:tcPr marL="31062" marR="31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</a:tr>
              <a:tr h="3003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17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62" marR="310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Муниципальная программа "Содействие занятости населения в </a:t>
                      </a:r>
                      <a:r>
                        <a:rPr lang="ru-RU" sz="1000" b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Касторенском</a:t>
                      </a: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районе Курской области"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62" marR="31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401</a:t>
                      </a:r>
                      <a:r>
                        <a:rPr lang="ru-RU" sz="1000" b="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1</a:t>
                      </a: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00,00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62" marR="31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401</a:t>
                      </a:r>
                      <a:r>
                        <a:rPr lang="ru-RU" sz="1000" b="0" baseline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1</a:t>
                      </a:r>
                      <a:r>
                        <a:rPr lang="ru-RU" sz="1000" b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00,00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62" marR="31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401</a:t>
                      </a:r>
                      <a:r>
                        <a:rPr lang="ru-RU" sz="1000" b="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1</a:t>
                      </a: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00,00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62" marR="31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</a:tr>
              <a:tr h="3003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19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62" marR="310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Муниципальная программа «Профилактика терроризма и экстремизма в </a:t>
                      </a:r>
                      <a:r>
                        <a:rPr lang="ru-RU" sz="1000" b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Касторенском</a:t>
                      </a: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районе Курской области»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62" marR="31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440 </a:t>
                      </a:r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000,00</a:t>
                      </a:r>
                    </a:p>
                  </a:txBody>
                  <a:tcPr marL="31062" marR="31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70 000,00</a:t>
                      </a:r>
                    </a:p>
                  </a:txBody>
                  <a:tcPr marL="31062" marR="31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70 000,00</a:t>
                      </a:r>
                    </a:p>
                  </a:txBody>
                  <a:tcPr marL="31062" marR="31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</a:tr>
              <a:tr h="3003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62" marR="310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Муниципальная программа "Профилактика наркомании и медико-социальная реабилитация больных наркоманией в </a:t>
                      </a:r>
                      <a:r>
                        <a:rPr lang="ru-RU" sz="1000" b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Касторенском</a:t>
                      </a: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районе Курской области"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62" marR="31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60 000,00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62" marR="31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60 000,00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62" marR="31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60 000,00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62" marR="31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</a:tr>
              <a:tr h="3003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21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62" marR="310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Муниципальная программа "Формирование законопослушного поведения участников дорожного движения в </a:t>
                      </a:r>
                      <a:r>
                        <a:rPr lang="ru-RU" sz="1000" b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Касторенском</a:t>
                      </a: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районе Курской области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62" marR="31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270 000,00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62" marR="31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200 000,00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62" marR="31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200 000,00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62" marR="31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8501058" y="0"/>
            <a:ext cx="64294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smtClean="0"/>
              <a:t>в рублях</a:t>
            </a:r>
            <a:endParaRPr lang="ru-RU" sz="800" dirty="0"/>
          </a:p>
        </p:txBody>
      </p:sp>
    </p:spTree>
  </p:cSld>
  <p:clrMapOvr>
    <a:masterClrMapping/>
  </p:clrMapOvr>
  <p:transition spd="med" advTm="6000">
    <p:cover dir="l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Заголовок 2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" name="Содержимое 25" descr="IMG_2020_0.tmp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2714620"/>
            <a:ext cx="1857387" cy="1393041"/>
          </a:xfrm>
        </p:spPr>
      </p:pic>
      <p:pic>
        <p:nvPicPr>
          <p:cNvPr id="8" name="Содержимое 7" descr="IMG_2020_0.tmp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2571736" y="3643314"/>
            <a:ext cx="4071966" cy="3053976"/>
          </a:xfrm>
        </p:spPr>
      </p:pic>
      <p:pic>
        <p:nvPicPr>
          <p:cNvPr id="4" name="Рисунок 3" descr="DSC_0008_0.tmp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1714488"/>
          </a:xfrm>
          <a:prstGeom prst="rect">
            <a:avLst/>
          </a:prstGeom>
        </p:spPr>
      </p:pic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4" name="Содержимое 8"/>
          <p:cNvSpPr txBox="1">
            <a:spLocks/>
          </p:cNvSpPr>
          <p:nvPr/>
        </p:nvSpPr>
        <p:spPr>
          <a:xfrm>
            <a:off x="0" y="1714488"/>
            <a:ext cx="9144000" cy="642942"/>
          </a:xfrm>
          <a:prstGeom prst="rect">
            <a:avLst/>
          </a:prstGeom>
        </p:spPr>
        <p:txBody>
          <a:bodyPr vert="horz">
            <a:normAutofit fontScale="85000" lnSpcReduction="20000"/>
          </a:bodyPr>
          <a:lstStyle/>
          <a:p>
            <a:pPr marL="420624" marR="0" lvl="0" indent="-384048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ru-RU" sz="2600" dirty="0" smtClean="0"/>
              <a:t>Для бюджета муниципального района с</a:t>
            </a:r>
            <a:r>
              <a:rPr kumimoji="0" lang="ru-RU" sz="2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амым</a:t>
            </a: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значимым направлением расходов является образование</a:t>
            </a:r>
            <a:endParaRPr kumimoji="0" lang="ru-RU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500034" y="4786322"/>
          <a:ext cx="1785950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/>
              </a:tblGrid>
              <a:tr h="71151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2021 год </a:t>
                      </a:r>
                    </a:p>
                    <a:p>
                      <a:pPr algn="ctr"/>
                      <a:r>
                        <a:rPr lang="ru-RU" sz="1400" dirty="0" smtClean="0"/>
                        <a:t>65,3%</a:t>
                      </a:r>
                      <a:endParaRPr lang="ru-RU" sz="1400" dirty="0" smtClean="0"/>
                    </a:p>
                    <a:p>
                      <a:pPr algn="ctr"/>
                      <a:r>
                        <a:rPr kumimoji="0" lang="ru-RU" sz="1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318 855 219руб</a:t>
                      </a:r>
                      <a:r>
                        <a:rPr kumimoji="0" lang="ru-RU" sz="1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7" name="Рисунок 26" descr="IMG_2020_0.tmp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000892" y="3071810"/>
            <a:ext cx="1643074" cy="1498671"/>
          </a:xfrm>
          <a:prstGeom prst="rect">
            <a:avLst/>
          </a:prstGeom>
        </p:spPr>
      </p:pic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3714744" y="2571744"/>
          <a:ext cx="1928826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/>
              </a:tblGrid>
              <a:tr h="71151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2022 год </a:t>
                      </a:r>
                    </a:p>
                    <a:p>
                      <a:pPr algn="ctr"/>
                      <a:r>
                        <a:rPr lang="ru-RU" sz="1400" dirty="0" smtClean="0"/>
                        <a:t>65,2%</a:t>
                      </a:r>
                      <a:endParaRPr lang="ru-RU" sz="1400" dirty="0" smtClean="0"/>
                    </a:p>
                    <a:p>
                      <a:pPr algn="ctr"/>
                      <a:r>
                        <a:rPr kumimoji="0" lang="ru-RU" sz="1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264 897 361руб</a:t>
                      </a:r>
                      <a:r>
                        <a:rPr kumimoji="0" lang="ru-RU" sz="1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6929454" y="5286388"/>
          <a:ext cx="1785950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/>
              </a:tblGrid>
              <a:tr h="71151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2023 год </a:t>
                      </a:r>
                    </a:p>
                    <a:p>
                      <a:pPr algn="ctr"/>
                      <a:r>
                        <a:rPr lang="ru-RU" sz="1400" dirty="0" smtClean="0"/>
                        <a:t>67,4%</a:t>
                      </a:r>
                      <a:endParaRPr lang="ru-RU" sz="1400" dirty="0" smtClean="0"/>
                    </a:p>
                    <a:p>
                      <a:pPr algn="ctr"/>
                      <a:r>
                        <a:rPr kumimoji="0" lang="ru-RU" sz="1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272 630 550 </a:t>
                      </a:r>
                      <a:r>
                        <a:rPr kumimoji="0" lang="ru-RU" sz="1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руб.</a:t>
                      </a:r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advTm="6000">
    <p:pull dir="r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Заголовок 2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DSC_0008_0.t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714488"/>
          </a:xfrm>
          <a:prstGeom prst="rect">
            <a:avLst/>
          </a:prstGeom>
        </p:spPr>
      </p:pic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1071538" y="1714488"/>
            <a:ext cx="3071834" cy="285752"/>
          </a:xfrm>
        </p:spPr>
        <p:txBody>
          <a:bodyPr>
            <a:normAutofit fontScale="55000" lnSpcReduction="20000"/>
          </a:bodyPr>
          <a:lstStyle/>
          <a:p>
            <a:r>
              <a:rPr lang="ru-RU" dirty="0" smtClean="0"/>
              <a:t>Дошкольное образование</a:t>
            </a:r>
            <a:endParaRPr lang="ru-RU" dirty="0"/>
          </a:p>
        </p:txBody>
      </p:sp>
      <p:pic>
        <p:nvPicPr>
          <p:cNvPr id="2051" name="Picture 3" descr="D:\Диск С\888\БЮДЖЕТ ДЛЯ ГРАЖДАН\БЮДЖЕТ ДЛЯ ГРАЖДАН 2020г\фото\образование\slajd1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214818"/>
            <a:ext cx="3357554" cy="2518166"/>
          </a:xfrm>
          <a:prstGeom prst="rect">
            <a:avLst/>
          </a:prstGeom>
          <a:noFill/>
        </p:spPr>
      </p:pic>
      <p:pic>
        <p:nvPicPr>
          <p:cNvPr id="2052" name="Picture 4" descr="D:\Диск С\888\БЮДЖЕТ ДЛЯ ГРАЖДАН\БЮДЖЕТ ДЛЯ ГРАЖДАН 2020г\фото\образование\дошкольное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4910" y="1857364"/>
            <a:ext cx="3929090" cy="1983369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0" y="2143116"/>
            <a:ext cx="1500166" cy="738664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2021 год</a:t>
            </a:r>
          </a:p>
          <a:p>
            <a:pPr algn="ctr"/>
            <a:r>
              <a:rPr lang="ru-RU" sz="1400" dirty="0" smtClean="0"/>
              <a:t>37 760 615 </a:t>
            </a:r>
            <a:r>
              <a:rPr lang="ru-RU" sz="1400" dirty="0" smtClean="0"/>
              <a:t>руб.</a:t>
            </a:r>
          </a:p>
          <a:p>
            <a:pPr algn="ctr"/>
            <a:r>
              <a:rPr lang="ru-RU" sz="1400" dirty="0" smtClean="0"/>
              <a:t>7,7</a:t>
            </a:r>
            <a:r>
              <a:rPr lang="ru-RU" sz="1400" dirty="0" smtClean="0"/>
              <a:t>%</a:t>
            </a:r>
            <a:endParaRPr lang="ru-RU" sz="1400" dirty="0"/>
          </a:p>
        </p:txBody>
      </p:sp>
      <p:sp>
        <p:nvSpPr>
          <p:cNvPr id="17" name="TextBox 16"/>
          <p:cNvSpPr txBox="1"/>
          <p:nvPr/>
        </p:nvSpPr>
        <p:spPr>
          <a:xfrm>
            <a:off x="1643042" y="3143248"/>
            <a:ext cx="1571636" cy="738664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2022 год</a:t>
            </a:r>
          </a:p>
          <a:p>
            <a:pPr algn="ctr"/>
            <a:r>
              <a:rPr lang="ru-RU" sz="1400" dirty="0" smtClean="0"/>
              <a:t>34 584 </a:t>
            </a:r>
            <a:r>
              <a:rPr lang="ru-RU" sz="1400" dirty="0" smtClean="0"/>
              <a:t>128 руб.</a:t>
            </a:r>
          </a:p>
          <a:p>
            <a:pPr algn="ctr"/>
            <a:r>
              <a:rPr lang="ru-RU" sz="1400" dirty="0" smtClean="0"/>
              <a:t>8,5</a:t>
            </a:r>
            <a:r>
              <a:rPr lang="ru-RU" sz="1400" dirty="0" smtClean="0"/>
              <a:t>%</a:t>
            </a:r>
            <a:endParaRPr lang="ru-RU" sz="1400" dirty="0"/>
          </a:p>
        </p:txBody>
      </p:sp>
      <p:sp>
        <p:nvSpPr>
          <p:cNvPr id="18" name="TextBox 17"/>
          <p:cNvSpPr txBox="1"/>
          <p:nvPr/>
        </p:nvSpPr>
        <p:spPr>
          <a:xfrm>
            <a:off x="3357554" y="2143116"/>
            <a:ext cx="1571636" cy="738664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2023 год</a:t>
            </a:r>
          </a:p>
          <a:p>
            <a:pPr algn="ctr"/>
            <a:r>
              <a:rPr lang="ru-RU" sz="1400" dirty="0" smtClean="0"/>
              <a:t>36 646 128 руб.</a:t>
            </a:r>
          </a:p>
          <a:p>
            <a:pPr algn="ctr"/>
            <a:r>
              <a:rPr lang="ru-RU" sz="1400" dirty="0" smtClean="0"/>
              <a:t>9</a:t>
            </a:r>
            <a:r>
              <a:rPr lang="ru-RU" sz="1400" dirty="0" smtClean="0"/>
              <a:t>,1%</a:t>
            </a:r>
            <a:endParaRPr lang="ru-RU" sz="1400" dirty="0"/>
          </a:p>
        </p:txBody>
      </p:sp>
      <p:graphicFrame>
        <p:nvGraphicFramePr>
          <p:cNvPr id="20" name="Таблица 19"/>
          <p:cNvGraphicFramePr>
            <a:graphicFrameLocks noGrp="1"/>
          </p:cNvGraphicFramePr>
          <p:nvPr/>
        </p:nvGraphicFramePr>
        <p:xfrm>
          <a:off x="3428992" y="4071942"/>
          <a:ext cx="5715008" cy="2108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28958"/>
                <a:gridCol w="928694"/>
                <a:gridCol w="928694"/>
                <a:gridCol w="92866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мероприятия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 год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 год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 год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Основное мероприятие «Реализация дошкольных образовательных программ»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20 749 100,00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18 349 </a:t>
                      </a:r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000,00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20 456 000,00</a:t>
                      </a:r>
                    </a:p>
                  </a:txBody>
                  <a:tcPr marL="9525" marR="9525" marT="9525" marB="0" anchor="b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Основное мероприятие «Содействие развитию дошкольного образования»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16 966 515,00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16 190 128,00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16 190 128,00</a:t>
                      </a:r>
                    </a:p>
                  </a:txBody>
                  <a:tcPr marL="9525" marR="9525" marT="9525" marB="0" anchor="b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Основное мероприятие «Своевременная поверка и замена вышедших из строя приборов учета (Управление образования </a:t>
                      </a:r>
                      <a:r>
                        <a:rPr lang="ru-RU" sz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Касторенского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района Курской области)»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   45 000,00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   45 000,00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    0,00</a:t>
                      </a:r>
                    </a:p>
                  </a:txBody>
                  <a:tcPr marL="9525" marR="9525" marT="9525" marB="0" anchor="b">
                    <a:noFill/>
                  </a:tcPr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8501058" y="3857628"/>
            <a:ext cx="64294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smtClean="0"/>
              <a:t>в рублях</a:t>
            </a:r>
            <a:endParaRPr lang="ru-RU" sz="800" dirty="0"/>
          </a:p>
        </p:txBody>
      </p:sp>
    </p:spTree>
  </p:cSld>
  <p:clrMapOvr>
    <a:masterClrMapping/>
  </p:clrMapOvr>
  <p:transition advTm="6000">
    <p:pull dir="r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Заголовок 2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DSC_0008_0.t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714488"/>
          </a:xfrm>
          <a:prstGeom prst="rect">
            <a:avLst/>
          </a:prstGeom>
        </p:spPr>
      </p:pic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3357554" y="1714488"/>
            <a:ext cx="2643206" cy="285752"/>
          </a:xfrm>
        </p:spPr>
        <p:txBody>
          <a:bodyPr>
            <a:normAutofit fontScale="55000" lnSpcReduction="20000"/>
          </a:bodyPr>
          <a:lstStyle/>
          <a:p>
            <a:r>
              <a:rPr lang="ru-RU" dirty="0" smtClean="0"/>
              <a:t>Общее образование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285720" y="2071678"/>
            <a:ext cx="1500166" cy="738664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2021 год</a:t>
            </a:r>
          </a:p>
          <a:p>
            <a:pPr algn="ctr"/>
            <a:r>
              <a:rPr lang="ru-RU" sz="1200" b="1" dirty="0" smtClean="0"/>
              <a:t>249 498 432</a:t>
            </a:r>
            <a:r>
              <a:rPr lang="ru-RU" sz="1200" dirty="0" smtClean="0"/>
              <a:t> </a:t>
            </a:r>
            <a:r>
              <a:rPr lang="ru-RU" sz="1400" dirty="0" smtClean="0"/>
              <a:t>руб.</a:t>
            </a:r>
          </a:p>
          <a:p>
            <a:pPr algn="ctr"/>
            <a:r>
              <a:rPr lang="ru-RU" sz="1400" dirty="0" smtClean="0"/>
              <a:t>51,1</a:t>
            </a:r>
            <a:r>
              <a:rPr lang="ru-RU" sz="1400" dirty="0" smtClean="0"/>
              <a:t>%</a:t>
            </a:r>
            <a:endParaRPr lang="ru-RU" sz="1400" dirty="0"/>
          </a:p>
        </p:txBody>
      </p:sp>
      <p:sp>
        <p:nvSpPr>
          <p:cNvPr id="17" name="TextBox 16"/>
          <p:cNvSpPr txBox="1"/>
          <p:nvPr/>
        </p:nvSpPr>
        <p:spPr>
          <a:xfrm>
            <a:off x="3786182" y="2071678"/>
            <a:ext cx="1571636" cy="738664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2022 год</a:t>
            </a:r>
          </a:p>
          <a:p>
            <a:pPr algn="ctr"/>
            <a:r>
              <a:rPr lang="ru-RU" sz="1200" b="1" dirty="0" smtClean="0"/>
              <a:t>199 120 642</a:t>
            </a:r>
            <a:r>
              <a:rPr lang="ru-RU" sz="1200" dirty="0" smtClean="0"/>
              <a:t> </a:t>
            </a:r>
            <a:r>
              <a:rPr lang="ru-RU" sz="1400" dirty="0" smtClean="0"/>
              <a:t>руб.</a:t>
            </a:r>
          </a:p>
          <a:p>
            <a:pPr algn="ctr"/>
            <a:r>
              <a:rPr lang="ru-RU" sz="1400" dirty="0" smtClean="0"/>
              <a:t>49</a:t>
            </a:r>
            <a:r>
              <a:rPr lang="ru-RU" sz="1400" dirty="0" smtClean="0"/>
              <a:t>%</a:t>
            </a:r>
            <a:endParaRPr lang="ru-RU" sz="1400" dirty="0"/>
          </a:p>
        </p:txBody>
      </p:sp>
      <p:sp>
        <p:nvSpPr>
          <p:cNvPr id="18" name="TextBox 17"/>
          <p:cNvSpPr txBox="1"/>
          <p:nvPr/>
        </p:nvSpPr>
        <p:spPr>
          <a:xfrm>
            <a:off x="7358082" y="2071678"/>
            <a:ext cx="1571636" cy="738664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2023 год</a:t>
            </a:r>
          </a:p>
          <a:p>
            <a:pPr algn="ctr"/>
            <a:r>
              <a:rPr lang="ru-RU" sz="1200" b="1" dirty="0" smtClean="0"/>
              <a:t>204</a:t>
            </a:r>
            <a:r>
              <a:rPr lang="ru-RU" sz="1200" b="1" dirty="0" smtClean="0"/>
              <a:t> 791 831</a:t>
            </a:r>
            <a:r>
              <a:rPr lang="ru-RU" sz="1200" dirty="0" smtClean="0"/>
              <a:t> </a:t>
            </a:r>
            <a:r>
              <a:rPr lang="ru-RU" sz="1400" dirty="0" smtClean="0"/>
              <a:t>руб.</a:t>
            </a:r>
          </a:p>
          <a:p>
            <a:pPr algn="ctr"/>
            <a:r>
              <a:rPr lang="ru-RU" sz="1400" dirty="0" smtClean="0"/>
              <a:t>50,6</a:t>
            </a:r>
            <a:r>
              <a:rPr lang="ru-RU" sz="1400" dirty="0" smtClean="0"/>
              <a:t>%</a:t>
            </a:r>
            <a:endParaRPr lang="ru-RU" sz="1400" dirty="0"/>
          </a:p>
        </p:txBody>
      </p:sp>
      <p:graphicFrame>
        <p:nvGraphicFramePr>
          <p:cNvPr id="20" name="Таблица 19"/>
          <p:cNvGraphicFramePr>
            <a:graphicFrameLocks noGrp="1"/>
          </p:cNvGraphicFramePr>
          <p:nvPr/>
        </p:nvGraphicFramePr>
        <p:xfrm>
          <a:off x="1" y="3268659"/>
          <a:ext cx="9143999" cy="3549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86511"/>
                <a:gridCol w="928694"/>
                <a:gridCol w="928694"/>
                <a:gridCol w="1000100"/>
              </a:tblGrid>
              <a:tr h="26823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мероприятия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 год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 год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 год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28561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Региональный проект "Цифровая образовательная среда"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46 020,00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0,00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0,00</a:t>
                      </a:r>
                    </a:p>
                  </a:txBody>
                  <a:tcPr marL="9525" marR="9525" marT="9525" marB="0" anchor="b">
                    <a:noFill/>
                  </a:tcPr>
                </a:tc>
              </a:tr>
              <a:tr h="27940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Региональный проект "Современная школа"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latin typeface="Times New Roman"/>
                        </a:rPr>
                        <a:t>45 998,00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latin typeface="Times New Roman"/>
                        </a:rPr>
                        <a:t>0,00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0,00</a:t>
                      </a:r>
                    </a:p>
                  </a:txBody>
                  <a:tcPr marL="9525" marR="9525" marT="9525" marB="0" anchor="b">
                    <a:noFill/>
                  </a:tcPr>
                </a:tc>
              </a:tr>
              <a:tr h="27940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 Основное мероприятие «Реализация основных общеобразовательных программ»;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244 431 639,00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198 690 278,00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204 466 467,00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</a:tr>
              <a:tr h="27940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Обеспечение капитального ремонта муниципальных образовательных учреждений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5 807 111,00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latin typeface="Times New Roman"/>
                        </a:rPr>
                        <a:t>0,00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0,00</a:t>
                      </a:r>
                    </a:p>
                  </a:txBody>
                  <a:tcPr marL="9525" marR="9525" marT="9525" marB="0" anchor="b">
                    <a:noFill/>
                  </a:tcPr>
                </a:tc>
              </a:tr>
              <a:tr h="558817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Мероприятия по организации питания обучающихся из малоимущих и (или) многодетных семей, а также обучающихся с ограниченными возможностями здоровья в муниципальных образовательных организаций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3 412 211,00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latin typeface="Times New Roman"/>
                        </a:rPr>
                        <a:t>0,00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3 412 211,00</a:t>
                      </a:r>
                    </a:p>
                  </a:txBody>
                  <a:tcPr marL="9525" marR="9525" marT="9525" marB="0" anchor="b">
                    <a:noFill/>
                  </a:tcPr>
                </a:tc>
              </a:tr>
              <a:tr h="69852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Реализация основных общеобразовательных и дополнительных общеобразовательных программ в части финансирования расходов на оплату труда работников муниципальных общеобразовательных организаций, расходов на приобретение учебников и учебных пособий, средств обучения, игр, игрушек (за исключением расходов на содержание зданий и оплату коммунальных услуг)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177 762 932,00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168 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880 935,00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169 058 027,00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</a:tr>
              <a:tr h="381397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Приобретение горюче-смазочных материалов для обеспечения подвоза обучающихся муниципальных общеобразовательных организаций к месту обучения и обратно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917 131,00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    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831 248,00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    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831 248,00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</a:tr>
              <a:tr h="501069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Дополнительное финансирование мероприятий по организации питания обучающихся из малоимущих и (или) многодетных семей, а также обучающихся с ограниченными возможностями здоровья в муниципальных  общеобразовательных организациях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   514 864,00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smtClean="0">
                          <a:solidFill>
                            <a:schemeClr val="tx1"/>
                          </a:solidFill>
                          <a:latin typeface="Times New Roman"/>
                        </a:rPr>
                        <a:t> 514 864,00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 514 864,00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8429652" y="3000372"/>
            <a:ext cx="71434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 smtClean="0"/>
              <a:t>в рублях</a:t>
            </a:r>
            <a:endParaRPr lang="ru-RU" sz="900" dirty="0"/>
          </a:p>
        </p:txBody>
      </p:sp>
      <p:sp>
        <p:nvSpPr>
          <p:cNvPr id="13" name="TextBox 12"/>
          <p:cNvSpPr txBox="1"/>
          <p:nvPr/>
        </p:nvSpPr>
        <p:spPr>
          <a:xfrm>
            <a:off x="0" y="2928934"/>
            <a:ext cx="107153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dirty="0" smtClean="0"/>
              <a:t>в том числе:</a:t>
            </a:r>
            <a:endParaRPr lang="ru-RU" sz="1050" dirty="0"/>
          </a:p>
        </p:txBody>
      </p:sp>
    </p:spTree>
  </p:cSld>
  <p:clrMapOvr>
    <a:masterClrMapping/>
  </p:clrMapOvr>
  <p:transition advTm="6000">
    <p:pull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457200" y="1928802"/>
            <a:ext cx="8686800" cy="857255"/>
          </a:xfrm>
        </p:spPr>
        <p:txBody>
          <a:bodyPr>
            <a:normAutofit fontScale="55000" lnSpcReduction="20000"/>
          </a:bodyPr>
          <a:lstStyle/>
          <a:p>
            <a:pPr algn="ctr">
              <a:buNone/>
            </a:pPr>
            <a:r>
              <a:rPr lang="ru-RU" dirty="0" smtClean="0"/>
              <a:t>Доходы бюджета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571472" y="2285992"/>
            <a:ext cx="8115328" cy="4214842"/>
          </a:xfrm>
        </p:spPr>
        <p:txBody>
          <a:bodyPr>
            <a:normAutofit fontScale="55000" lnSpcReduction="20000"/>
          </a:bodyPr>
          <a:lstStyle/>
          <a:p>
            <a:pPr algn="just">
              <a:buNone/>
            </a:pPr>
            <a:r>
              <a:rPr lang="ru-RU" b="1" dirty="0" smtClean="0"/>
              <a:t>        Под доходами бюджета</a:t>
            </a:r>
            <a:r>
              <a:rPr lang="ru-RU" dirty="0" smtClean="0"/>
              <a:t> понимаются денежные средства, поступающие в бюджет в соответствии с законодательством Российской Федерации.</a:t>
            </a:r>
          </a:p>
          <a:p>
            <a:pPr algn="just">
              <a:buNone/>
            </a:pPr>
            <a:r>
              <a:rPr lang="ru-RU" dirty="0" smtClean="0"/>
              <a:t>       В соответствии с Бюджетным кодексом Российской Федерации доходы бюджетов образуются за счет налоговых и неналоговых доходов, а также за счет безвозмездных поступлений.</a:t>
            </a:r>
          </a:p>
          <a:p>
            <a:pPr algn="just">
              <a:buNone/>
            </a:pPr>
            <a:r>
              <a:rPr lang="ru-RU" dirty="0" smtClean="0"/>
              <a:t> </a:t>
            </a:r>
          </a:p>
          <a:p>
            <a:pPr algn="just">
              <a:buNone/>
            </a:pPr>
            <a:r>
              <a:rPr lang="ru-RU" b="1" dirty="0" smtClean="0"/>
              <a:t>        К налоговым доходам</a:t>
            </a:r>
            <a:r>
              <a:rPr lang="ru-RU" dirty="0" smtClean="0"/>
              <a:t> относятся доходы от предусмотренных законодательством Российской Федерации о налогах и сборах федеральных налогов и сборов, в том числе от налогов, предусмотренных специальными налоговыми режимами, региональных и местных налогов, а также пеней и штрафов по ним.</a:t>
            </a:r>
          </a:p>
          <a:p>
            <a:pPr algn="just">
              <a:buNone/>
            </a:pPr>
            <a:r>
              <a:rPr lang="ru-RU" dirty="0" smtClean="0"/>
              <a:t> </a:t>
            </a:r>
          </a:p>
          <a:p>
            <a:pPr algn="just">
              <a:buNone/>
            </a:pPr>
            <a:r>
              <a:rPr lang="ru-RU" b="1" dirty="0" smtClean="0"/>
              <a:t>       Федеральными налогами и сборами</a:t>
            </a:r>
            <a:r>
              <a:rPr lang="ru-RU" dirty="0" smtClean="0"/>
              <a:t> признаются налоги и сборы, которые установлены Налоговым кодексом Российской Федерации и обязательны к уплате на всей территории Российской Федерации.</a:t>
            </a:r>
          </a:p>
          <a:p>
            <a:pPr algn="just">
              <a:buNone/>
            </a:pPr>
            <a:r>
              <a:rPr lang="ru-RU" dirty="0" smtClean="0"/>
              <a:t> </a:t>
            </a:r>
          </a:p>
          <a:p>
            <a:pPr algn="just">
              <a:buNone/>
            </a:pPr>
            <a:r>
              <a:rPr lang="ru-RU" b="1" dirty="0" smtClean="0"/>
              <a:t>        Специальные налоговые режимы </a:t>
            </a:r>
            <a:r>
              <a:rPr lang="ru-RU" dirty="0" smtClean="0"/>
              <a:t>установлены Налоговым кодексом Российской Федерации и применяются в случаях и порядке, которые предусмотрены Налоговым кодексом и иными актами законодательства о налогах и сборах. </a:t>
            </a:r>
          </a:p>
          <a:p>
            <a:pPr algn="just">
              <a:buNone/>
            </a:pPr>
            <a:r>
              <a:rPr lang="ru-RU" dirty="0" smtClean="0"/>
              <a:t>        Специальные налоговые режимы могут предусматривать особый порядок определения элементов налогообложения, а также освобождение от обязанности по уплате отдельных налогов и сборов.</a:t>
            </a:r>
          </a:p>
          <a:p>
            <a:endParaRPr lang="ru-RU" dirty="0"/>
          </a:p>
        </p:txBody>
      </p:sp>
      <p:pic>
        <p:nvPicPr>
          <p:cNvPr id="4" name="Рисунок 3" descr="DSC_0008_0.t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714488"/>
          </a:xfrm>
          <a:prstGeom prst="rect">
            <a:avLst/>
          </a:prstGeom>
        </p:spPr>
      </p:pic>
    </p:spTree>
  </p:cSld>
  <p:clrMapOvr>
    <a:masterClrMapping/>
  </p:clrMapOvr>
  <p:transition spd="med" advTm="6000">
    <p:strips dir="l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Заголовок 2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DSC_0008_0.t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714488"/>
          </a:xfrm>
          <a:prstGeom prst="rect">
            <a:avLst/>
          </a:prstGeom>
        </p:spPr>
      </p:pic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0" name="Таблица 19"/>
          <p:cNvGraphicFramePr>
            <a:graphicFrameLocks noGrp="1"/>
          </p:cNvGraphicFramePr>
          <p:nvPr/>
        </p:nvGraphicFramePr>
        <p:xfrm>
          <a:off x="214282" y="1928802"/>
          <a:ext cx="8643998" cy="8572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42759"/>
                <a:gridCol w="877913"/>
                <a:gridCol w="877913"/>
                <a:gridCol w="945413"/>
              </a:tblGrid>
              <a:tr h="40112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мероприятия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 год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 год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 год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456136">
                <a:tc>
                  <a:txBody>
                    <a:bodyPr/>
                    <a:lstStyle/>
                    <a:p>
                      <a:pPr algn="just" fontAlgn="t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Организация бесплатного горячего питания обучающихся, получающих начальное общее образование в государственных и муниципальных образовательных организациях</a:t>
                      </a: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682 681,00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0,00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0,00</a:t>
                      </a:r>
                    </a:p>
                  </a:txBody>
                  <a:tcPr marL="9525" marR="9525" marT="9525" marB="0" anchor="b">
                    <a:noFill/>
                  </a:tcPr>
                </a:tc>
              </a:tr>
            </a:tbl>
          </a:graphicData>
        </a:graphic>
      </p:graphicFrame>
      <p:pic>
        <p:nvPicPr>
          <p:cNvPr id="3074" name="Picture 2" descr="D:\Диск С\888\БЮДЖЕТ ДЛЯ ГРАЖДАН\БЮДЖЕТ ДЛЯ ГРАЖДАН 2020г\фото\образование\ESQglrgXcAAWn7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2920687"/>
            <a:ext cx="7072362" cy="3937313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8215338" y="1714488"/>
            <a:ext cx="64294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smtClean="0"/>
              <a:t>в рублях</a:t>
            </a:r>
            <a:endParaRPr lang="ru-RU" sz="800" dirty="0"/>
          </a:p>
        </p:txBody>
      </p:sp>
    </p:spTree>
  </p:cSld>
  <p:clrMapOvr>
    <a:masterClrMapping/>
  </p:clrMapOvr>
  <p:transition advTm="6000">
    <p:pull dir="r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Заголовок 2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DSC_0008_0.t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714488"/>
          </a:xfrm>
          <a:prstGeom prst="rect">
            <a:avLst/>
          </a:prstGeom>
        </p:spPr>
      </p:pic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0" name="Таблица 19"/>
          <p:cNvGraphicFramePr>
            <a:graphicFrameLocks noGrp="1"/>
          </p:cNvGraphicFramePr>
          <p:nvPr/>
        </p:nvGraphicFramePr>
        <p:xfrm>
          <a:off x="285720" y="2357430"/>
          <a:ext cx="6000792" cy="18821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00687"/>
                <a:gridCol w="800105"/>
              </a:tblGrid>
              <a:tr h="40112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направления расходов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 год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45613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Капитальный ремонт МКОУ "</a:t>
                      </a:r>
                      <a:r>
                        <a:rPr lang="ru-RU" sz="1100" b="0" i="0" u="none" strike="noStrike" dirty="0" err="1">
                          <a:solidFill>
                            <a:schemeClr val="tx1"/>
                          </a:solidFill>
                          <a:latin typeface="Times New Roman"/>
                        </a:rPr>
                        <a:t>Жерновецкая</a:t>
                      </a:r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 средняя общеобразовательная школа" "Народный 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бюджет« за счет областных средств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1 396 205,00</a:t>
                      </a:r>
                    </a:p>
                  </a:txBody>
                  <a:tcPr marL="9525" marR="9525" marT="9525" marB="0" anchor="b">
                    <a:noFill/>
                  </a:tcPr>
                </a:tc>
              </a:tr>
              <a:tr h="45613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Капитальный ремонт МКОУ "</a:t>
                      </a:r>
                      <a:r>
                        <a:rPr lang="ru-RU" sz="1100" b="0" i="0" u="none" strike="noStrike" dirty="0" err="1" smtClean="0">
                          <a:solidFill>
                            <a:schemeClr val="tx1"/>
                          </a:solidFill>
                          <a:latin typeface="Times New Roman"/>
                        </a:rPr>
                        <a:t>Жерновецкая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 средняя общеобразовательная школа" "Народный бюджет« за счет местных средств</a:t>
                      </a:r>
                    </a:p>
                    <a:p>
                      <a:pPr algn="l" fontAlgn="b"/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814 575,00</a:t>
                      </a:r>
                    </a:p>
                  </a:txBody>
                  <a:tcPr marL="9525" marR="9525" marT="9525" marB="0" anchor="b">
                    <a:noFill/>
                  </a:tcPr>
                </a:tc>
              </a:tr>
              <a:tr h="45613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Капитальный ремонт МКОУ "</a:t>
                      </a:r>
                      <a:r>
                        <a:rPr lang="ru-RU" sz="1100" b="0" i="0" u="none" strike="noStrike" dirty="0" err="1" smtClean="0">
                          <a:solidFill>
                            <a:schemeClr val="tx1"/>
                          </a:solidFill>
                          <a:latin typeface="Times New Roman"/>
                        </a:rPr>
                        <a:t>Жерновецкая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 средняя общеобразовательная школа" "Народный бюджет« за счет инициативных платежей</a:t>
                      </a:r>
                    </a:p>
                    <a:p>
                      <a:pPr algn="l" fontAlgn="b"/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116 351,00</a:t>
                      </a:r>
                    </a:p>
                  </a:txBody>
                  <a:tcPr marL="9525" marR="9525" marT="9525" marB="0" anchor="b">
                    <a:noFill/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714744" y="1714488"/>
            <a:ext cx="18573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Народный бюджет</a:t>
            </a:r>
            <a:endParaRPr lang="ru-RU" sz="1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785786" y="2000240"/>
            <a:ext cx="75009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На основное мероприятие "Содействие развитию общего образования»  на 2021 год запланировано 4 009 785,00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7" name="Picture 1" descr="D:\Диск С\888\БЮДЖЕТ ДЛЯ ГРАЖДАН\БЮДЖЕТ ДЛЯ ГРАЖДАН 2020г\фото\образование\Жерновецкая школ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56" y="2214554"/>
            <a:ext cx="2714644" cy="2035983"/>
          </a:xfrm>
          <a:prstGeom prst="rect">
            <a:avLst/>
          </a:prstGeom>
          <a:noFill/>
        </p:spPr>
      </p:pic>
      <p:pic>
        <p:nvPicPr>
          <p:cNvPr id="4098" name="Picture 2" descr="D:\Диск С\888\БЮДЖЕТ ДЛЯ ГРАЖДАН\БЮДЖЕТ ДЛЯ ГРАЖДАН 2020г\фото\образование\Успенская школ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4500570"/>
            <a:ext cx="3484618" cy="2071702"/>
          </a:xfrm>
          <a:prstGeom prst="rect">
            <a:avLst/>
          </a:prstGeom>
          <a:noFill/>
        </p:spPr>
      </p:pic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3714744" y="4429132"/>
          <a:ext cx="5286412" cy="22737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40612"/>
                <a:gridCol w="845800"/>
              </a:tblGrid>
              <a:tr h="40112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направления расходов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 год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45613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Капитальный ремонт спортивного зала, раздевалок, коридоров МКОУ "Успенская средняя общеобразовательная школа" "Народный 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бюджет« за счет областных средств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1 009 590,00</a:t>
                      </a:r>
                    </a:p>
                  </a:txBody>
                  <a:tcPr marL="9525" marR="9525" marT="9525" marB="0" anchor="b">
                    <a:noFill/>
                  </a:tcPr>
                </a:tc>
              </a:tr>
              <a:tr h="45613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Капитальный ремонт спортивного зала, раздевалок, коридоров МКОУ "Успенская средняя общеобразовательная школа" «Народный бюджет» за счет местных средств</a:t>
                      </a:r>
                    </a:p>
                    <a:p>
                      <a:pPr algn="l" fontAlgn="b"/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588 932,00</a:t>
                      </a:r>
                    </a:p>
                  </a:txBody>
                  <a:tcPr marL="9525" marR="9525" marT="9525" marB="0" anchor="b">
                    <a:noFill/>
                  </a:tcPr>
                </a:tc>
              </a:tr>
              <a:tr h="45613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Капитальный ремонт спортивного зала, раздевалок, коридоров МКОУ "Успенская средняя общеобразовательная школа" «Народный бюджет» за счет инициативных платежей</a:t>
                      </a:r>
                    </a:p>
                    <a:p>
                      <a:pPr algn="l" fontAlgn="b"/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84 132,00</a:t>
                      </a:r>
                    </a:p>
                  </a:txBody>
                  <a:tcPr marL="9525" marR="9525" marT="9525" marB="0" anchor="b">
                    <a:noFill/>
                  </a:tcPr>
                </a:tc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8501058" y="4214818"/>
            <a:ext cx="64294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smtClean="0"/>
              <a:t>в рублях</a:t>
            </a:r>
            <a:endParaRPr lang="ru-RU" sz="800" dirty="0"/>
          </a:p>
        </p:txBody>
      </p:sp>
      <p:sp>
        <p:nvSpPr>
          <p:cNvPr id="16" name="TextBox 15"/>
          <p:cNvSpPr txBox="1"/>
          <p:nvPr/>
        </p:nvSpPr>
        <p:spPr>
          <a:xfrm>
            <a:off x="5715008" y="2143116"/>
            <a:ext cx="64294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smtClean="0"/>
              <a:t>в рублях</a:t>
            </a:r>
            <a:endParaRPr lang="ru-RU" sz="800" dirty="0"/>
          </a:p>
        </p:txBody>
      </p:sp>
    </p:spTree>
  </p:cSld>
  <p:clrMapOvr>
    <a:masterClrMapping/>
  </p:clrMapOvr>
  <p:transition advTm="6000">
    <p:pull dir="r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Заголовок 2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DSC_0008_0.t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714488"/>
          </a:xfrm>
          <a:prstGeom prst="rect">
            <a:avLst/>
          </a:prstGeom>
        </p:spPr>
      </p:pic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0" y="1714488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Муниципальная программа "Формирование законопослушного поведения участников дорожного движения в муниципальном образовании "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Касторенский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район" Курской области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7346" name="Picture 2" descr="D:\Диск С\888\БЮДЖЕТ ДЛЯ ГРАЖДАН\БЮДЖЕТ ДЛЯ ГРАЖДАН 2020г\фото\образование\IMG_3658_30_10_18_11_27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4546" y="2143116"/>
            <a:ext cx="4810155" cy="3607617"/>
          </a:xfrm>
          <a:prstGeom prst="rect">
            <a:avLst/>
          </a:prstGeom>
          <a:noFill/>
        </p:spPr>
      </p:pic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214282" y="5857892"/>
          <a:ext cx="8786874" cy="8572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40986"/>
                <a:gridCol w="892424"/>
                <a:gridCol w="892424"/>
                <a:gridCol w="961040"/>
              </a:tblGrid>
              <a:tr h="40112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мероприятия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 год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 год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 год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45613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Основное мероприятие "Изучение и закрепление основ безопасного участия детей в дорожном движении"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270 000,00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latin typeface="Times New Roman"/>
                        </a:rPr>
                        <a:t>200 000,00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200 000,00</a:t>
                      </a:r>
                    </a:p>
                  </a:txBody>
                  <a:tcPr marL="9525" marR="9525" marT="9525" marB="0" anchor="b">
                    <a:noFill/>
                  </a:tcPr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8358214" y="5643578"/>
            <a:ext cx="64294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smtClean="0"/>
              <a:t>в рублях</a:t>
            </a:r>
            <a:endParaRPr lang="ru-RU" sz="800" dirty="0"/>
          </a:p>
        </p:txBody>
      </p:sp>
    </p:spTree>
  </p:cSld>
  <p:clrMapOvr>
    <a:masterClrMapping/>
  </p:clrMapOvr>
  <p:transition advTm="6000">
    <p:pull dir="r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Заголовок 2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DSC_0008_0.t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714488"/>
          </a:xfrm>
          <a:prstGeom prst="rect">
            <a:avLst/>
          </a:prstGeom>
        </p:spPr>
      </p:pic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0" y="1714488"/>
            <a:ext cx="9144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/>
              <a:t>Дополнительное образование детей</a:t>
            </a:r>
            <a:r>
              <a:rPr lang="ru-RU" sz="1200" dirty="0" smtClean="0"/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5214942" y="3000372"/>
          <a:ext cx="3643338" cy="13049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3364"/>
                <a:gridCol w="909974"/>
              </a:tblGrid>
              <a:tr h="40112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направления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расходов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 год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45613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Создание новых мест в образовательных организациях различных типов для реализации дополнительных </a:t>
                      </a:r>
                      <a:r>
                        <a:rPr lang="ru-RU" sz="1100" b="0" i="0" u="none" strike="noStrike" dirty="0" err="1">
                          <a:solidFill>
                            <a:schemeClr val="tx1"/>
                          </a:solidFill>
                          <a:latin typeface="Times New Roman"/>
                        </a:rPr>
                        <a:t>общеразвивающих</a:t>
                      </a:r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 программ всех направленностей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35 041,00</a:t>
                      </a:r>
                    </a:p>
                  </a:txBody>
                  <a:tcPr marL="9525" marR="9525" marT="9525" marB="0" anchor="b">
                    <a:noFill/>
                  </a:tcPr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3000364" y="2000240"/>
          <a:ext cx="3286148" cy="247650"/>
        </p:xfrm>
        <a:graphic>
          <a:graphicData uri="http://schemas.openxmlformats.org/drawingml/2006/table">
            <a:tbl>
              <a:tblPr/>
              <a:tblGrid>
                <a:gridCol w="3286148"/>
              </a:tblGrid>
              <a:tr h="24765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Региональный проект "Успех каждого ребенка"</a:t>
                      </a:r>
                    </a:p>
                  </a:txBody>
                  <a:tcPr marL="9525" marR="9525" marT="9525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58369" name="Picture 1" descr="D:\Диск С\888\БЮДЖЕТ ДЛЯ ГРАЖДАН\БЮДЖЕТ ДЛЯ ГРАЖДАН 2020г\фото\образование\75P1Rts6Zx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2571744"/>
            <a:ext cx="4643438" cy="3482579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8215338" y="2786058"/>
            <a:ext cx="64294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smtClean="0"/>
              <a:t>в рублях</a:t>
            </a:r>
            <a:endParaRPr lang="ru-RU" sz="800" dirty="0"/>
          </a:p>
        </p:txBody>
      </p:sp>
    </p:spTree>
  </p:cSld>
  <p:clrMapOvr>
    <a:masterClrMapping/>
  </p:clrMapOvr>
  <p:transition advTm="6000">
    <p:pull dir="r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Заголовок 2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DSC_0008_0.t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714488"/>
          </a:xfrm>
          <a:prstGeom prst="rect">
            <a:avLst/>
          </a:prstGeom>
        </p:spPr>
      </p:pic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0" y="1714488"/>
            <a:ext cx="9144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/>
              <a:t>Молодежная политика и оздоровление детей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428596" y="2000240"/>
          <a:ext cx="8429684" cy="344805"/>
        </p:xfrm>
        <a:graphic>
          <a:graphicData uri="http://schemas.openxmlformats.org/drawingml/2006/table">
            <a:tbl>
              <a:tblPr/>
              <a:tblGrid>
                <a:gridCol w="8429684"/>
              </a:tblGrid>
              <a:tr h="24765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latin typeface="Times New Roman"/>
                        </a:rPr>
                        <a:t>Муниципальная программа «Повышение эффективности работы с молодежью, организация отдыха и оздоровления детей, молодежи, развитие физической культуры и спорта в </a:t>
                      </a:r>
                      <a:r>
                        <a:rPr lang="ru-RU" sz="1100" b="1" i="0" u="none" strike="noStrike" dirty="0" err="1">
                          <a:latin typeface="Times New Roman"/>
                        </a:rPr>
                        <a:t>Касторенском</a:t>
                      </a:r>
                      <a:r>
                        <a:rPr lang="ru-RU" sz="1100" b="1" i="0" u="none" strike="noStrike" dirty="0">
                          <a:latin typeface="Times New Roman"/>
                        </a:rPr>
                        <a:t> районе Курской области»</a:t>
                      </a:r>
                    </a:p>
                  </a:txBody>
                  <a:tcPr marL="9525" marR="9525" marT="9525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3071802" y="5857892"/>
          <a:ext cx="2745888" cy="8572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2424"/>
                <a:gridCol w="892424"/>
                <a:gridCol w="961040"/>
              </a:tblGrid>
              <a:tr h="40112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 год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 год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 год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456136"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632 780,00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93 500,00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93 500,00</a:t>
                      </a:r>
                    </a:p>
                  </a:txBody>
                  <a:tcPr marL="9525" marR="9525" marT="9525" marB="0" anchor="b">
                    <a:noFill/>
                  </a:tcPr>
                </a:tc>
              </a:tr>
            </a:tbl>
          </a:graphicData>
        </a:graphic>
      </p:graphicFrame>
      <p:pic>
        <p:nvPicPr>
          <p:cNvPr id="59394" name="Picture 2" descr="D:\Диск С\888\БЮДЖЕТ ДЛЯ ГРАЖДАН\БЮДЖЕТ ДЛЯ ГРАЖДАН 2020г\фото\образование\IMG_20201118_1500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2428868"/>
            <a:ext cx="4286248" cy="3214687"/>
          </a:xfrm>
          <a:prstGeom prst="rect">
            <a:avLst/>
          </a:prstGeom>
          <a:noFill/>
        </p:spPr>
      </p:pic>
      <p:pic>
        <p:nvPicPr>
          <p:cNvPr id="59395" name="Picture 3" descr="D:\Диск С\888\БЮДЖЕТ ДЛЯ ГРАЖДАН\БЮДЖЕТ ДЛЯ ГРАЖДАН 2020г\фото\образование\IMG_20201118_15004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2428868"/>
            <a:ext cx="4333792" cy="3250344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5214942" y="5643578"/>
            <a:ext cx="64294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smtClean="0"/>
              <a:t>в рублях</a:t>
            </a:r>
            <a:endParaRPr lang="ru-RU" sz="800" dirty="0"/>
          </a:p>
        </p:txBody>
      </p:sp>
    </p:spTree>
  </p:cSld>
  <p:clrMapOvr>
    <a:masterClrMapping/>
  </p:clrMapOvr>
  <p:transition advTm="6000">
    <p:pull dir="rd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DSC_0008_0.t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714488"/>
          </a:xfrm>
          <a:prstGeom prst="rect">
            <a:avLst/>
          </a:prstGeom>
        </p:spPr>
      </p:pic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half" idx="1"/>
          </p:nvPr>
        </p:nvSpPr>
        <p:spPr>
          <a:xfrm>
            <a:off x="1428728" y="1643050"/>
            <a:ext cx="6615130" cy="900106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Доля расходов на развитие культуры</a:t>
            </a:r>
            <a:endParaRPr lang="ru-RU" dirty="0"/>
          </a:p>
        </p:txBody>
      </p:sp>
      <p:pic>
        <p:nvPicPr>
          <p:cNvPr id="7" name="Содержимое 6" descr="IMG_2020_0.tmp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28596" y="2285992"/>
            <a:ext cx="2318393" cy="1537294"/>
          </a:xfrm>
        </p:spPr>
      </p:pic>
      <p:pic>
        <p:nvPicPr>
          <p:cNvPr id="8" name="Рисунок 7" descr="IMG_2020_0.tmp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6512" y="4786322"/>
            <a:ext cx="2476485" cy="1857364"/>
          </a:xfrm>
          <a:prstGeom prst="rect">
            <a:avLst/>
          </a:prstGeom>
        </p:spPr>
      </p:pic>
      <p:pic>
        <p:nvPicPr>
          <p:cNvPr id="11" name="Рисунок 10" descr="IMG_2020_0.tmp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71802" y="3000372"/>
            <a:ext cx="3000363" cy="2001218"/>
          </a:xfrm>
          <a:prstGeom prst="rect">
            <a:avLst/>
          </a:prstGeom>
        </p:spPr>
      </p:pic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500034" y="4357694"/>
          <a:ext cx="207170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1702"/>
              </a:tblGrid>
              <a:tr h="857256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2021 год</a:t>
                      </a:r>
                    </a:p>
                    <a:p>
                      <a:pPr algn="ctr"/>
                      <a:r>
                        <a:rPr lang="ru-RU" dirty="0" smtClean="0"/>
                        <a:t>5,2%</a:t>
                      </a:r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25 592 256 руб.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3571868" y="5286388"/>
          <a:ext cx="214314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43140"/>
              </a:tblGrid>
              <a:tr h="857256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2022 год</a:t>
                      </a:r>
                    </a:p>
                    <a:p>
                      <a:pPr algn="ctr"/>
                      <a:r>
                        <a:rPr lang="ru-RU" dirty="0" smtClean="0"/>
                        <a:t>6,3%</a:t>
                      </a:r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25 </a:t>
                      </a:r>
                      <a:r>
                        <a:rPr lang="ru-RU" dirty="0" smtClean="0"/>
                        <a:t>387 256 </a:t>
                      </a:r>
                      <a:r>
                        <a:rPr lang="ru-RU" dirty="0" smtClean="0"/>
                        <a:t>руб.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6500826" y="3357562"/>
          <a:ext cx="207170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1702"/>
              </a:tblGrid>
              <a:tr h="86678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2023 год</a:t>
                      </a:r>
                    </a:p>
                    <a:p>
                      <a:pPr algn="ctr"/>
                      <a:r>
                        <a:rPr lang="ru-RU" dirty="0" smtClean="0"/>
                        <a:t>6,3%</a:t>
                      </a:r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25 </a:t>
                      </a:r>
                      <a:r>
                        <a:rPr lang="ru-RU" dirty="0" smtClean="0"/>
                        <a:t>337 256 </a:t>
                      </a:r>
                      <a:r>
                        <a:rPr lang="ru-RU" dirty="0" smtClean="0"/>
                        <a:t>руб.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med" advTm="6000">
    <p:pull dir="r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DSC_0008_0.t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714488"/>
          </a:xfrm>
          <a:prstGeom prst="rect">
            <a:avLst/>
          </a:prstGeom>
        </p:spPr>
      </p:pic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half" idx="1"/>
          </p:nvPr>
        </p:nvSpPr>
        <p:spPr>
          <a:xfrm>
            <a:off x="0" y="1714488"/>
            <a:ext cx="9144000" cy="35719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1400" b="1" dirty="0" smtClean="0"/>
              <a:t>Муниципальная  программа  «Развитие культуры в </a:t>
            </a:r>
            <a:r>
              <a:rPr lang="ru-RU" sz="1400" b="1" dirty="0" err="1" smtClean="0"/>
              <a:t>Касторенском</a:t>
            </a:r>
            <a:r>
              <a:rPr lang="ru-RU" sz="1400" b="1" dirty="0" smtClean="0"/>
              <a:t> районе Курской области»</a:t>
            </a:r>
            <a:r>
              <a:rPr lang="ru-RU" sz="1400" dirty="0" smtClean="0"/>
              <a:t> </a:t>
            </a:r>
            <a:endParaRPr lang="ru-RU" sz="1400" dirty="0"/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3357554" y="2214554"/>
          <a:ext cx="5643571" cy="878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86148"/>
                <a:gridCol w="785818"/>
                <a:gridCol w="785818"/>
                <a:gridCol w="785787"/>
              </a:tblGrid>
              <a:tr h="25235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мероприятия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 на 2021 г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 на 2022 г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 на 2023 г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42171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Основное мероприятие « Развитие культуры, сохранение и развитие кинообслуживания населения в </a:t>
                      </a:r>
                      <a:r>
                        <a:rPr lang="ru-RU" sz="1100" b="0" i="0" u="none" strike="noStrike" dirty="0" err="1">
                          <a:solidFill>
                            <a:schemeClr val="tx1"/>
                          </a:solidFill>
                          <a:latin typeface="Times New Roman"/>
                        </a:rPr>
                        <a:t>Касторенском</a:t>
                      </a:r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 районе»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11 089 900,00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10 969 900,00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10 969 900,00</a:t>
                      </a:r>
                    </a:p>
                  </a:txBody>
                  <a:tcPr marL="9525" marR="9525" marT="9525" marB="0" anchor="b">
                    <a:noFill/>
                  </a:tcPr>
                </a:tc>
              </a:tr>
            </a:tbl>
          </a:graphicData>
        </a:graphic>
      </p:graphicFrame>
      <p:pic>
        <p:nvPicPr>
          <p:cNvPr id="60418" name="Picture 2" descr="D:\Диск С\888\БЮДЖЕТ ДЛЯ ГРАЖДАН\БЮДЖЕТ ДЛЯ ГРАЖДАН 2020г\фото\культура\TnglY2Oe1aU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2214554"/>
            <a:ext cx="2840741" cy="1884358"/>
          </a:xfrm>
          <a:prstGeom prst="rect">
            <a:avLst/>
          </a:prstGeom>
          <a:noFill/>
        </p:spPr>
      </p:pic>
      <p:pic>
        <p:nvPicPr>
          <p:cNvPr id="60419" name="Picture 3" descr="D:\Диск С\888\БЮДЖЕТ ДЛЯ ГРАЖДАН\БЮДЖЕТ ДЛЯ ГРАЖДАН 2020г\фото\культура\4692987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68" y="3286124"/>
            <a:ext cx="2500330" cy="1875248"/>
          </a:xfrm>
          <a:prstGeom prst="rect">
            <a:avLst/>
          </a:prstGeom>
          <a:noFill/>
        </p:spPr>
      </p:pic>
      <p:pic>
        <p:nvPicPr>
          <p:cNvPr id="60420" name="Picture 4" descr="D:\Диск С\888\БЮДЖЕТ ДЛЯ ГРАЖДАН\БЮДЖЕТ ДЛЯ ГРАЖДАН 2020г\фото\культура\i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43636" y="4643446"/>
            <a:ext cx="2841812" cy="1895466"/>
          </a:xfrm>
          <a:prstGeom prst="rect">
            <a:avLst/>
          </a:prstGeom>
          <a:noFill/>
        </p:spPr>
      </p:pic>
      <p:graphicFrame>
        <p:nvGraphicFramePr>
          <p:cNvPr id="18" name="Таблица 17"/>
          <p:cNvGraphicFramePr>
            <a:graphicFrameLocks noGrp="1"/>
          </p:cNvGraphicFramePr>
          <p:nvPr/>
        </p:nvGraphicFramePr>
        <p:xfrm>
          <a:off x="285720" y="5500702"/>
          <a:ext cx="5643571" cy="7874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86148"/>
                <a:gridCol w="785818"/>
                <a:gridCol w="785818"/>
                <a:gridCol w="785787"/>
              </a:tblGrid>
              <a:tr h="25235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мероприятия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 на 2021 г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 на 2022 г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 на 2023 г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42171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Основное мероприятие «Развитие библиотечного дела в </a:t>
                      </a:r>
                      <a:r>
                        <a:rPr lang="ru-RU" sz="1100" b="0" i="0" u="none" strike="noStrike" dirty="0" err="1">
                          <a:solidFill>
                            <a:schemeClr val="tx1"/>
                          </a:solidFill>
                          <a:latin typeface="Times New Roman"/>
                        </a:rPr>
                        <a:t>Касторенском</a:t>
                      </a:r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 районе»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8 984 800,00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8 949 800,00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8 949 800,00</a:t>
                      </a:r>
                    </a:p>
                  </a:txBody>
                  <a:tcPr marL="9525" marR="9525" marT="9525" marB="0" anchor="b">
                    <a:noFill/>
                  </a:tcPr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8358214" y="2000240"/>
            <a:ext cx="64294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smtClean="0"/>
              <a:t>в рублях</a:t>
            </a:r>
            <a:endParaRPr lang="ru-RU" sz="800" dirty="0"/>
          </a:p>
        </p:txBody>
      </p:sp>
      <p:sp>
        <p:nvSpPr>
          <p:cNvPr id="15" name="TextBox 14"/>
          <p:cNvSpPr txBox="1"/>
          <p:nvPr/>
        </p:nvSpPr>
        <p:spPr>
          <a:xfrm>
            <a:off x="5286380" y="5286388"/>
            <a:ext cx="64294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smtClean="0"/>
              <a:t>в рублях</a:t>
            </a:r>
            <a:endParaRPr lang="ru-RU" sz="800" dirty="0"/>
          </a:p>
        </p:txBody>
      </p:sp>
    </p:spTree>
  </p:cSld>
  <p:clrMapOvr>
    <a:masterClrMapping/>
  </p:clrMapOvr>
  <p:transition spd="med" advTm="6000">
    <p:pull dir="r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DSC_0008_0.t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714488"/>
          </a:xfrm>
          <a:prstGeom prst="rect">
            <a:avLst/>
          </a:prstGeom>
        </p:spPr>
      </p:pic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half" idx="1"/>
          </p:nvPr>
        </p:nvSpPr>
        <p:spPr>
          <a:xfrm>
            <a:off x="0" y="2000240"/>
            <a:ext cx="9144000" cy="35719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1200" b="1" dirty="0" smtClean="0"/>
              <a:t>Муниципальная программа «Повышение эффективности работы с молодежью, организация отдыха  и оздоровления детей, молодежи, развитие физической культуры и спорта в </a:t>
            </a:r>
            <a:r>
              <a:rPr lang="ru-RU" sz="1200" b="1" dirty="0" err="1" smtClean="0"/>
              <a:t>Касторенском</a:t>
            </a:r>
            <a:r>
              <a:rPr lang="ru-RU" sz="1200" b="1" dirty="0" smtClean="0"/>
              <a:t> районе Курской области»</a:t>
            </a:r>
            <a:endParaRPr lang="ru-RU" sz="1200" dirty="0"/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357158" y="5715016"/>
          <a:ext cx="8286809" cy="7190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25257"/>
                <a:gridCol w="1153866"/>
                <a:gridCol w="1153866"/>
                <a:gridCol w="1153820"/>
              </a:tblGrid>
              <a:tr h="252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мероприятия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 на 2021 г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 на 2022 г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 на 2023 г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42171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 Основное мероприятие «Физическое воспитание, вовлечение населения в занятия физической культурой и спортом, обеспечение организации и проведения физкультурных мероприятий и спортивных мероприятий»;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335 000,00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75 000,00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275 000,00</a:t>
                      </a:r>
                    </a:p>
                  </a:txBody>
                  <a:tcPr marL="9525" marR="9525" marT="9525" marB="0" anchor="b">
                    <a:noFill/>
                  </a:tcPr>
                </a:tc>
              </a:tr>
            </a:tbl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3571868" y="1714488"/>
            <a:ext cx="20002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Физическая культура </a:t>
            </a:r>
            <a:endParaRPr lang="ru-RU" sz="1400" dirty="0"/>
          </a:p>
        </p:txBody>
      </p:sp>
      <p:pic>
        <p:nvPicPr>
          <p:cNvPr id="61442" name="Picture 2" descr="D:\Диск С\888\БЮДЖЕТ ДЛЯ ГРАЖДАН\БЮДЖЕТ ДЛЯ ГРАЖДАН 2020г\фото\культура\lyzh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643181"/>
            <a:ext cx="3786214" cy="2571769"/>
          </a:xfrm>
          <a:prstGeom prst="rect">
            <a:avLst/>
          </a:prstGeom>
          <a:noFill/>
        </p:spPr>
      </p:pic>
      <p:pic>
        <p:nvPicPr>
          <p:cNvPr id="61443" name="Picture 3" descr="D:\Диск С\888\БЮДЖЕТ ДЛЯ ГРАЖДАН\БЮДЖЕТ ДЛЯ ГРАЖДАН 2020г\фото\культура\c2640e5060cb5a9b793fc0f663b70b8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7752" y="2643182"/>
            <a:ext cx="3857652" cy="2551676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8001024" y="5500702"/>
            <a:ext cx="64294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smtClean="0"/>
              <a:t>в рублях</a:t>
            </a:r>
            <a:endParaRPr lang="ru-RU" sz="800" dirty="0"/>
          </a:p>
        </p:txBody>
      </p:sp>
    </p:spTree>
  </p:cSld>
  <p:clrMapOvr>
    <a:masterClrMapping/>
  </p:clrMapOvr>
  <p:transition spd="med" advTm="6000">
    <p:pull dir="r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DSC_0008_0.t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714488"/>
          </a:xfrm>
          <a:prstGeom prst="rect">
            <a:avLst/>
          </a:prstGeom>
        </p:spPr>
      </p:pic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half" idx="1"/>
          </p:nvPr>
        </p:nvSpPr>
        <p:spPr>
          <a:xfrm>
            <a:off x="0" y="2071678"/>
            <a:ext cx="9144000" cy="35719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1100" b="1" dirty="0" smtClean="0"/>
              <a:t>Муниципальная программа «Повышение эффективности работы с молодежью, организация отдыха  и оздоровления детей, молодежи, развитие физической культуры и спорта в </a:t>
            </a:r>
            <a:r>
              <a:rPr lang="ru-RU" sz="1100" b="1" dirty="0" err="1" smtClean="0"/>
              <a:t>Касторенском</a:t>
            </a:r>
            <a:r>
              <a:rPr lang="ru-RU" sz="1100" b="1" dirty="0" smtClean="0"/>
              <a:t> районе Курской области»</a:t>
            </a:r>
            <a:endParaRPr lang="ru-RU" sz="1100" dirty="0"/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357158" y="5715016"/>
          <a:ext cx="8286809" cy="6740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25257"/>
                <a:gridCol w="1153866"/>
                <a:gridCol w="1153866"/>
                <a:gridCol w="1153820"/>
              </a:tblGrid>
              <a:tr h="252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мероприятия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 на 2021 г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 на 2022 г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 на 2023 г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42171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Основное мероприятие «Обеспечение деятельности и выполнение функций  физкультурно-оздоровительным комплексом </a:t>
                      </a:r>
                      <a:r>
                        <a:rPr lang="ru-RU" sz="1100" b="0" i="0" u="none" strike="noStrike" dirty="0" err="1">
                          <a:solidFill>
                            <a:schemeClr val="tx1"/>
                          </a:solidFill>
                          <a:latin typeface="Times New Roman"/>
                        </a:rPr>
                        <a:t>Касторенского</a:t>
                      </a:r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 района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»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4 372 400,00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4 312 400,00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4 312 400,00</a:t>
                      </a:r>
                    </a:p>
                  </a:txBody>
                  <a:tcPr marL="9525" marR="9525" marT="9525" marB="0" anchor="b">
                    <a:noFill/>
                  </a:tcPr>
                </a:tc>
              </a:tr>
            </a:tbl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3857620" y="1714488"/>
            <a:ext cx="164307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Массовый спорт</a:t>
            </a:r>
            <a:endParaRPr lang="ru-RU" sz="1400" dirty="0"/>
          </a:p>
        </p:txBody>
      </p:sp>
      <p:pic>
        <p:nvPicPr>
          <p:cNvPr id="62466" name="Picture 2" descr="D:\Диск С\888\БЮДЖЕТ ДЛЯ ГРАЖДАН\БЮДЖЕТ ДЛЯ ГРАЖДАН 2020г\фото\культура\CTX0GtzWcAAfxb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571743"/>
            <a:ext cx="3929090" cy="2946817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8001024" y="5500702"/>
            <a:ext cx="64294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smtClean="0"/>
              <a:t>в рублях</a:t>
            </a:r>
            <a:endParaRPr lang="ru-RU" sz="800" dirty="0"/>
          </a:p>
        </p:txBody>
      </p:sp>
      <p:pic>
        <p:nvPicPr>
          <p:cNvPr id="1026" name="Picture 2" descr="D:\Диск С\888\БЮДЖЕТ ДЛЯ ГРАЖДАН\БЮДЖЕТ ДЛЯ ГРАЖДАН 2020г\фото\культура\TfREKc3-Jx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1999" y="2571744"/>
            <a:ext cx="4421069" cy="2928958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6000">
    <p:pull dir="r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DSC_0008_0.t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714488"/>
          </a:xfrm>
          <a:prstGeom prst="rect">
            <a:avLst/>
          </a:prstGeom>
        </p:spPr>
      </p:pic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-1" y="2037079"/>
          <a:ext cx="9144001" cy="48209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57949"/>
                <a:gridCol w="928694"/>
                <a:gridCol w="928694"/>
                <a:gridCol w="928664"/>
              </a:tblGrid>
              <a:tr h="252353"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мероприятия</a:t>
                      </a:r>
                      <a:endParaRPr lang="ru-RU" sz="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 на </a:t>
                      </a:r>
                      <a:r>
                        <a:rPr lang="ru-RU" sz="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2021г</a:t>
                      </a:r>
                      <a:endParaRPr lang="ru-RU" sz="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 на </a:t>
                      </a:r>
                      <a:r>
                        <a:rPr lang="ru-RU" sz="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2022г</a:t>
                      </a:r>
                      <a:endParaRPr lang="ru-RU" sz="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 на </a:t>
                      </a:r>
                      <a:r>
                        <a:rPr lang="ru-RU" sz="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2023г</a:t>
                      </a:r>
                      <a:endParaRPr lang="ru-RU" sz="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421714">
                <a:tc>
                  <a:txBody>
                    <a:bodyPr/>
                    <a:lstStyle/>
                    <a:p>
                      <a:r>
                        <a:rPr lang="ru-RU" sz="105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Всего по муниципальной программе "Социальная поддержка граждан в </a:t>
                      </a:r>
                      <a:r>
                        <a:rPr lang="ru-RU" sz="1050" b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Касторенском</a:t>
                      </a:r>
                      <a:r>
                        <a:rPr lang="ru-RU" sz="105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районе Курской области"</a:t>
                      </a:r>
                      <a:endParaRPr lang="ru-RU" sz="105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38 378 624,00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36 930 132,00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37 105 607,00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421714">
                <a:tc>
                  <a:txBody>
                    <a:bodyPr/>
                    <a:lstStyle/>
                    <a:p>
                      <a:r>
                        <a:rPr lang="ru-RU" sz="105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Основное мероприятие «Финансовое обеспечение полномочий, переданных местным бюджетам на содержание работников, в сфере социальной защиты населения»</a:t>
                      </a:r>
                      <a:endParaRPr lang="ru-RU" sz="105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</a:t>
                      </a:r>
                      <a:r>
                        <a:rPr lang="ru-RU" sz="105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267 700,00</a:t>
                      </a:r>
                      <a:endParaRPr lang="ru-RU" sz="105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2 177</a:t>
                      </a:r>
                      <a:r>
                        <a:rPr lang="ru-RU" sz="1050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50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000,00</a:t>
                      </a:r>
                      <a:endParaRPr lang="ru-RU" sz="105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2 177 </a:t>
                      </a:r>
                      <a:r>
                        <a:rPr lang="ru-RU" sz="105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000,00</a:t>
                      </a:r>
                      <a:endParaRPr lang="ru-RU" sz="105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421714">
                <a:tc>
                  <a:txBody>
                    <a:bodyPr/>
                    <a:lstStyle/>
                    <a:p>
                      <a:r>
                        <a:rPr lang="ru-RU" sz="105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Основное мероприятие «Финансовая  поддержка общественным организациям ветеранов труда, Вооруженных сил и правоохранительных органов</a:t>
                      </a:r>
                      <a:endParaRPr lang="ru-RU" sz="105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124 300,00</a:t>
                      </a:r>
                      <a:endParaRPr lang="ru-RU" sz="105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124 300,00</a:t>
                      </a:r>
                      <a:endParaRPr lang="ru-RU" sz="105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124 300,00</a:t>
                      </a:r>
                      <a:endParaRPr lang="ru-RU" sz="105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421714">
                <a:tc>
                  <a:txBody>
                    <a:bodyPr/>
                    <a:lstStyle/>
                    <a:p>
                      <a:r>
                        <a:rPr lang="ru-RU" sz="105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Основное мероприятие  «Предоставление выплаты пенсий за выслугу лет и доплат к пенсиям  муниципальным   служащих"</a:t>
                      </a:r>
                      <a:endParaRPr lang="ru-RU" sz="105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1 000 000,00</a:t>
                      </a:r>
                      <a:endParaRPr lang="ru-RU" sz="105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300 000,00</a:t>
                      </a:r>
                      <a:endParaRPr lang="ru-RU" sz="105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300 000,00</a:t>
                      </a:r>
                      <a:endParaRPr lang="ru-RU" sz="105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257714">
                <a:tc>
                  <a:txBody>
                    <a:bodyPr/>
                    <a:lstStyle/>
                    <a:p>
                      <a:r>
                        <a:rPr lang="ru-RU" sz="105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Основное мероприятие « Предоставление выплаты  ежемесячного пособия на ребенка»</a:t>
                      </a:r>
                      <a:endParaRPr lang="ru-RU" sz="105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1 395 900,00</a:t>
                      </a:r>
                      <a:endParaRPr lang="ru-RU" sz="105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1 395 900,00</a:t>
                      </a:r>
                      <a:endParaRPr lang="ru-RU" sz="105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1 395 900,00</a:t>
                      </a:r>
                      <a:endParaRPr lang="ru-RU" sz="105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257714">
                <a:tc>
                  <a:txBody>
                    <a:bodyPr/>
                    <a:lstStyle/>
                    <a:p>
                      <a:r>
                        <a:rPr lang="ru-RU" sz="105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Основное мероприятие «Оказание мер социальной поддержки реабилитированным лицам»</a:t>
                      </a:r>
                      <a:endParaRPr lang="ru-RU" sz="105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98 449,00</a:t>
                      </a:r>
                      <a:endParaRPr lang="ru-RU" sz="105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98 449,00</a:t>
                      </a:r>
                      <a:endParaRPr lang="ru-RU" sz="105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98 449,00</a:t>
                      </a:r>
                      <a:endParaRPr lang="ru-RU" sz="105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421714">
                <a:tc>
                  <a:txBody>
                    <a:bodyPr/>
                    <a:lstStyle/>
                    <a:p>
                      <a:r>
                        <a:rPr lang="ru-RU" sz="105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Основное мероприятие  «Оказание финансовой помощи отдельным категориям граждан по обеспечению продовольственными товарами»</a:t>
                      </a:r>
                      <a:endParaRPr lang="ru-RU" sz="105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340 926,00</a:t>
                      </a:r>
                      <a:endParaRPr lang="ru-RU" sz="105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340 926,00</a:t>
                      </a:r>
                      <a:endParaRPr lang="ru-RU" sz="105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340 926,00</a:t>
                      </a:r>
                      <a:endParaRPr lang="ru-RU" sz="105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421714">
                <a:tc>
                  <a:txBody>
                    <a:bodyPr/>
                    <a:lstStyle/>
                    <a:p>
                      <a:r>
                        <a:rPr lang="ru-RU" sz="105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Основное мероприятие «Оказание мер социальной поддержки гражданам, имеющим звание «Ветеран труда Курской области»</a:t>
                      </a:r>
                      <a:endParaRPr lang="ru-RU" sz="105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7 289 702,00</a:t>
                      </a:r>
                      <a:endParaRPr lang="ru-RU" sz="105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7 289 702,00</a:t>
                      </a:r>
                      <a:endParaRPr lang="ru-RU" sz="105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7 289 702,00</a:t>
                      </a:r>
                      <a:endParaRPr lang="ru-RU" sz="105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257714">
                <a:tc>
                  <a:txBody>
                    <a:bodyPr/>
                    <a:lstStyle/>
                    <a:p>
                      <a:r>
                        <a:rPr lang="ru-RU" sz="105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Основное мероприятие «Оказание мер социальной поддержки  труженикам тыла»</a:t>
                      </a:r>
                      <a:endParaRPr lang="ru-RU" sz="105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1 170 000,00</a:t>
                      </a:r>
                      <a:endParaRPr lang="ru-RU" sz="105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1 170 000,00</a:t>
                      </a:r>
                      <a:endParaRPr lang="ru-RU" sz="105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1 170 000,00</a:t>
                      </a:r>
                      <a:endParaRPr lang="ru-RU" sz="105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421714">
                <a:tc>
                  <a:txBody>
                    <a:bodyPr/>
                    <a:lstStyle/>
                    <a:p>
                      <a:r>
                        <a:rPr lang="ru-RU" sz="105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Основное мероприятие « Предоставление средств на осуществление мер по улучшению положения и качества жизни граждан</a:t>
                      </a:r>
                      <a:endParaRPr lang="ru-RU" sz="105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500 000,00</a:t>
                      </a:r>
                      <a:endParaRPr lang="ru-RU" sz="105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150 000,00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150 000,00</a:t>
                      </a:r>
                      <a:endParaRPr lang="ru-RU" sz="105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421714">
                <a:tc>
                  <a:txBody>
                    <a:bodyPr/>
                    <a:lstStyle/>
                    <a:p>
                      <a:r>
                        <a:rPr lang="ru-RU" sz="105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Основное мероприятие «Организация осуществления государственных выплат  детям-сиротам и детям, оставшимся без попечения родителей»</a:t>
                      </a:r>
                      <a:endParaRPr lang="ru-RU" sz="105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4 065 332,00</a:t>
                      </a:r>
                      <a:endParaRPr lang="ru-RU" sz="105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4 065 332,00</a:t>
                      </a:r>
                      <a:endParaRPr lang="ru-RU" sz="105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4 065 332,00</a:t>
                      </a:r>
                      <a:endParaRPr lang="ru-RU" sz="105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421714">
                <a:tc>
                  <a:txBody>
                    <a:bodyPr/>
                    <a:lstStyle/>
                    <a:p>
                      <a:r>
                        <a:rPr lang="ru-RU" sz="105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Основное мероприятие «Предоставление средств на содержание работников, осуществляющих переданные государственные полномочия  по организации и осуществлению деятельности опеке и попечительству</a:t>
                      </a:r>
                      <a:endParaRPr lang="ru-RU" sz="105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933 000,00</a:t>
                      </a:r>
                      <a:endParaRPr lang="ru-RU" sz="105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933 000,00</a:t>
                      </a:r>
                      <a:endParaRPr lang="ru-RU" sz="105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933 000,00</a:t>
                      </a:r>
                      <a:endParaRPr lang="ru-RU" sz="105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214282" y="1714488"/>
            <a:ext cx="87154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ru-RU" sz="1200" dirty="0" smtClean="0"/>
              <a:t>Социальная поддержка граждан не менее важный аспект в распределении бюджета муниципального района</a:t>
            </a:r>
            <a:endParaRPr lang="ru-RU" sz="1200" dirty="0"/>
          </a:p>
        </p:txBody>
      </p:sp>
      <p:sp>
        <p:nvSpPr>
          <p:cNvPr id="8" name="TextBox 7"/>
          <p:cNvSpPr txBox="1"/>
          <p:nvPr/>
        </p:nvSpPr>
        <p:spPr>
          <a:xfrm>
            <a:off x="8501058" y="1785926"/>
            <a:ext cx="64294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smtClean="0"/>
              <a:t>в рублях</a:t>
            </a:r>
            <a:endParaRPr lang="ru-RU" sz="800" dirty="0"/>
          </a:p>
        </p:txBody>
      </p:sp>
    </p:spTree>
  </p:cSld>
  <p:clrMapOvr>
    <a:masterClrMapping/>
  </p:clrMapOvr>
  <p:transition spd="med" advTm="6000">
    <p:blinds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2928926" y="1857364"/>
            <a:ext cx="4038600" cy="64294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Налоговые доходы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428596" y="2643182"/>
            <a:ext cx="4038600" cy="192882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600" b="1" i="1" dirty="0" smtClean="0"/>
              <a:t>Федеральные налоги:</a:t>
            </a:r>
            <a:endParaRPr lang="ru-RU" sz="1600" dirty="0" smtClean="0"/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sz="1700" dirty="0" smtClean="0"/>
              <a:t>- налог на доходы физических лиц;</a:t>
            </a:r>
          </a:p>
          <a:p>
            <a:pPr>
              <a:buNone/>
            </a:pPr>
            <a:r>
              <a:rPr lang="ru-RU" sz="1700" dirty="0" smtClean="0"/>
              <a:t>- акцизы по подакцизным товарам;</a:t>
            </a:r>
          </a:p>
          <a:p>
            <a:pPr>
              <a:buNone/>
            </a:pPr>
            <a:r>
              <a:rPr lang="ru-RU" sz="1700" dirty="0" smtClean="0"/>
              <a:t>- государственная пошлина.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DSC_0008_0.t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714488"/>
          </a:xfrm>
          <a:prstGeom prst="rect">
            <a:avLst/>
          </a:prstGeom>
        </p:spPr>
      </p:pic>
      <p:sp>
        <p:nvSpPr>
          <p:cNvPr id="8" name="Содержимое 6"/>
          <p:cNvSpPr txBox="1">
            <a:spLocks/>
          </p:cNvSpPr>
          <p:nvPr/>
        </p:nvSpPr>
        <p:spPr>
          <a:xfrm>
            <a:off x="4929190" y="2643182"/>
            <a:ext cx="4038600" cy="271464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r>
              <a:rPr lang="ru-RU" sz="1600" b="1" i="1" dirty="0" smtClean="0"/>
              <a:t>Специальные налоговые режимы:</a:t>
            </a:r>
            <a:endParaRPr lang="ru-RU" sz="1600" dirty="0" smtClean="0"/>
          </a:p>
          <a:p>
            <a:r>
              <a:rPr lang="ru-RU" sz="2800" dirty="0" smtClean="0"/>
              <a:t> </a:t>
            </a:r>
          </a:p>
          <a:p>
            <a:r>
              <a:rPr lang="ru-RU" sz="1700" dirty="0" smtClean="0"/>
              <a:t>- единый сельскохозяйственный налог;</a:t>
            </a:r>
          </a:p>
          <a:p>
            <a:r>
              <a:rPr lang="ru-RU" sz="1700" dirty="0" smtClean="0"/>
              <a:t>- единый налог на вмененный доход;</a:t>
            </a:r>
          </a:p>
          <a:p>
            <a:r>
              <a:rPr lang="ru-RU" sz="1700" dirty="0" smtClean="0"/>
              <a:t>- патентная система налогообложения.</a:t>
            </a:r>
          </a:p>
          <a:p>
            <a:endParaRPr lang="ru-RU" sz="2800" dirty="0" smtClean="0"/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3" name="Picture 1" descr="D:\Диск С\888\БЮДЖЕТ ДЛЯ ГРАЖДАН\БЮДЖЕТ ДЛЯ ГРАЖДАН 2020г\фото\деньги\bp_ce3c8b56e3f0dcb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4643446"/>
            <a:ext cx="2857520" cy="1428735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6000">
    <p:strips dir="ru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DSC_0008_0.t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714488"/>
          </a:xfrm>
          <a:prstGeom prst="rect">
            <a:avLst/>
          </a:prstGeom>
        </p:spPr>
      </p:pic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7" name="Содержимое 6" descr="IMG_2020_0.tmp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0" y="1693277"/>
            <a:ext cx="9144000" cy="5164723"/>
          </a:xfrm>
        </p:spPr>
      </p:pic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0" y="1714489"/>
            <a:ext cx="9144000" cy="785818"/>
          </a:xfrm>
        </p:spPr>
        <p:txBody>
          <a:bodyPr>
            <a:normAutofit fontScale="62500" lnSpcReduction="20000"/>
          </a:bodyPr>
          <a:lstStyle/>
          <a:p>
            <a:pPr algn="ctr">
              <a:buNone/>
            </a:pPr>
            <a:r>
              <a:rPr lang="ru-RU" b="1" dirty="0" smtClean="0">
                <a:solidFill>
                  <a:schemeClr val="bg1"/>
                </a:solidFill>
              </a:rPr>
              <a:t>Муниципальная программа 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bg1"/>
                </a:solidFill>
              </a:rPr>
              <a:t>«Повышение эффективности управления  финансами в </a:t>
            </a:r>
            <a:r>
              <a:rPr lang="ru-RU" b="1" dirty="0" err="1" smtClean="0">
                <a:solidFill>
                  <a:schemeClr val="bg1"/>
                </a:solidFill>
              </a:rPr>
              <a:t>Касторенском</a:t>
            </a:r>
            <a:r>
              <a:rPr lang="ru-RU" b="1" dirty="0" smtClean="0">
                <a:solidFill>
                  <a:schemeClr val="bg1"/>
                </a:solidFill>
              </a:rPr>
              <a:t> районе Курской области»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" name="Содержимое 11"/>
          <p:cNvSpPr txBox="1">
            <a:spLocks/>
          </p:cNvSpPr>
          <p:nvPr/>
        </p:nvSpPr>
        <p:spPr>
          <a:xfrm>
            <a:off x="428596" y="4714884"/>
            <a:ext cx="2071702" cy="785818"/>
          </a:xfrm>
          <a:prstGeom prst="rect">
            <a:avLst/>
          </a:prstGeom>
        </p:spPr>
        <p:txBody>
          <a:bodyPr vert="horz">
            <a:normAutofit fontScale="62500" lnSpcReduction="20000"/>
          </a:bodyPr>
          <a:lstStyle/>
          <a:p>
            <a:pPr marL="420624" marR="0" lvl="0" indent="-384048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 год</a:t>
            </a:r>
          </a:p>
          <a:p>
            <a:pPr marL="420624" marR="0" lvl="0" indent="-384048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ru-RU" sz="2600" b="1" dirty="0" smtClean="0">
                <a:solidFill>
                  <a:schemeClr val="bg1"/>
                </a:solidFill>
              </a:rPr>
              <a:t>2,5%</a:t>
            </a:r>
            <a:endParaRPr lang="ru-RU" sz="2600" b="1" dirty="0" smtClean="0">
              <a:solidFill>
                <a:schemeClr val="bg1"/>
              </a:solidFill>
            </a:endParaRPr>
          </a:p>
          <a:p>
            <a:pPr marL="420624" lvl="0" indent="-384048" algn="ctr">
              <a:spcBef>
                <a:spcPct val="20000"/>
              </a:spcBef>
              <a:buClr>
                <a:schemeClr val="accent1"/>
              </a:buClr>
              <a:buSzPct val="80000"/>
            </a:pPr>
            <a:r>
              <a:rPr lang="ru-RU" sz="2000" b="1" dirty="0" smtClean="0">
                <a:solidFill>
                  <a:schemeClr val="bg1"/>
                </a:solidFill>
              </a:rPr>
              <a:t>12 071 035 руб.</a:t>
            </a:r>
            <a:endParaRPr lang="ru-RU" sz="2600" b="1" dirty="0" smtClean="0">
              <a:solidFill>
                <a:schemeClr val="bg1"/>
              </a:solidFill>
            </a:endParaRPr>
          </a:p>
          <a:p>
            <a:pPr marL="420624" marR="0" lvl="0" indent="-384048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26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20624" marR="0" lvl="0" indent="-384048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2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3286124"/>
            <a:ext cx="50006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Основное мероприятие «Осуществление отдельных государственных полномочий по расчету и предоставлению дотаций на выравнивание бюджетной обеспеченности поселений»</a:t>
            </a:r>
            <a:endParaRPr lang="ru-RU" sz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00628" y="3357562"/>
            <a:ext cx="11430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7 868 635,00</a:t>
            </a:r>
            <a:endParaRPr lang="ru-RU" sz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0" y="3857628"/>
            <a:ext cx="50006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Основное мероприятие «Обеспечение деятельности и выполнение функций  финансово-экономического управления Администрации </a:t>
            </a:r>
            <a:r>
              <a:rPr lang="ru-RU" sz="12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Касторенского</a:t>
            </a:r>
            <a:r>
              <a:rPr lang="ru-RU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района  Курской области»</a:t>
            </a:r>
            <a:endParaRPr lang="ru-RU" sz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00628" y="3929066"/>
            <a:ext cx="10715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4 202 400,00</a:t>
            </a:r>
            <a:endParaRPr lang="ru-RU" sz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072067" y="2857496"/>
            <a:ext cx="8572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2021 год</a:t>
            </a:r>
            <a:endParaRPr lang="ru-RU" sz="1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357950" y="2857496"/>
            <a:ext cx="8572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2022 год</a:t>
            </a:r>
            <a:endParaRPr lang="ru-RU" sz="1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500958" y="2857496"/>
            <a:ext cx="8572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2023 год</a:t>
            </a:r>
            <a:endParaRPr lang="ru-RU" sz="1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215074" y="3357562"/>
            <a:ext cx="11430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7 853 799,00</a:t>
            </a:r>
            <a:endParaRPr lang="ru-RU" sz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429520" y="3357562"/>
            <a:ext cx="11430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7 139 817,00</a:t>
            </a:r>
            <a:endParaRPr lang="ru-RU" sz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215074" y="3929066"/>
            <a:ext cx="11430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4 202 400,00</a:t>
            </a:r>
            <a:endParaRPr lang="ru-RU" sz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500958" y="3929066"/>
            <a:ext cx="11430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4 202 400,00</a:t>
            </a:r>
            <a:endParaRPr lang="ru-RU" sz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Содержимое 11"/>
          <p:cNvSpPr txBox="1">
            <a:spLocks/>
          </p:cNvSpPr>
          <p:nvPr/>
        </p:nvSpPr>
        <p:spPr>
          <a:xfrm>
            <a:off x="3500430" y="4714884"/>
            <a:ext cx="2071702" cy="785818"/>
          </a:xfrm>
          <a:prstGeom prst="rect">
            <a:avLst/>
          </a:prstGeom>
        </p:spPr>
        <p:txBody>
          <a:bodyPr vert="horz">
            <a:normAutofit fontScale="62500" lnSpcReduction="20000"/>
          </a:bodyPr>
          <a:lstStyle/>
          <a:p>
            <a:pPr marL="420624" marR="0" lvl="0" indent="-384048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2022 год</a:t>
            </a:r>
          </a:p>
          <a:p>
            <a:pPr marL="420624" marR="0" lvl="0" indent="-384048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ru-RU" sz="2600" b="1" dirty="0" smtClean="0">
                <a:solidFill>
                  <a:schemeClr val="bg1"/>
                </a:solidFill>
              </a:rPr>
              <a:t>3,0%</a:t>
            </a:r>
            <a:endParaRPr lang="ru-RU" sz="2600" b="1" dirty="0" smtClean="0">
              <a:solidFill>
                <a:schemeClr val="bg1"/>
              </a:solidFill>
            </a:endParaRPr>
          </a:p>
          <a:p>
            <a:pPr marL="420624" lvl="0" indent="-384048" algn="ctr">
              <a:spcBef>
                <a:spcPct val="20000"/>
              </a:spcBef>
              <a:buClr>
                <a:schemeClr val="accent1"/>
              </a:buClr>
              <a:buSzPct val="80000"/>
            </a:pPr>
            <a:r>
              <a:rPr lang="ru-RU" sz="2000" b="1" dirty="0" smtClean="0">
                <a:solidFill>
                  <a:schemeClr val="bg1"/>
                </a:solidFill>
              </a:rPr>
              <a:t>12 056 199 руб.</a:t>
            </a:r>
            <a:endParaRPr lang="ru-RU" sz="2600" b="1" dirty="0" smtClean="0">
              <a:solidFill>
                <a:schemeClr val="bg1"/>
              </a:solidFill>
            </a:endParaRPr>
          </a:p>
          <a:p>
            <a:pPr marL="420624" marR="0" lvl="0" indent="-384048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26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20624" marR="0" lvl="0" indent="-384048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2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Содержимое 11"/>
          <p:cNvSpPr txBox="1">
            <a:spLocks/>
          </p:cNvSpPr>
          <p:nvPr/>
        </p:nvSpPr>
        <p:spPr>
          <a:xfrm>
            <a:off x="6429388" y="4714884"/>
            <a:ext cx="2071702" cy="785818"/>
          </a:xfrm>
          <a:prstGeom prst="rect">
            <a:avLst/>
          </a:prstGeom>
        </p:spPr>
        <p:txBody>
          <a:bodyPr vert="horz">
            <a:normAutofit fontScale="62500" lnSpcReduction="20000"/>
          </a:bodyPr>
          <a:lstStyle/>
          <a:p>
            <a:pPr marL="420624" marR="0" lvl="0" indent="-384048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2023 год</a:t>
            </a:r>
          </a:p>
          <a:p>
            <a:pPr marL="420624" marR="0" lvl="0" indent="-384048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ru-RU" sz="2600" b="1" dirty="0" smtClean="0">
                <a:solidFill>
                  <a:schemeClr val="bg1"/>
                </a:solidFill>
              </a:rPr>
              <a:t>2</a:t>
            </a:r>
            <a:r>
              <a:rPr lang="ru-RU" sz="2600" b="1" dirty="0" smtClean="0">
                <a:solidFill>
                  <a:schemeClr val="bg1"/>
                </a:solidFill>
              </a:rPr>
              <a:t>,8%</a:t>
            </a:r>
            <a:endParaRPr lang="ru-RU" sz="2600" b="1" dirty="0" smtClean="0">
              <a:solidFill>
                <a:schemeClr val="bg1"/>
              </a:solidFill>
            </a:endParaRPr>
          </a:p>
          <a:p>
            <a:pPr marL="420624" lvl="0" indent="-384048" algn="ctr">
              <a:spcBef>
                <a:spcPct val="20000"/>
              </a:spcBef>
              <a:buClr>
                <a:schemeClr val="accent1"/>
              </a:buClr>
              <a:buSzPct val="80000"/>
            </a:pPr>
            <a:r>
              <a:rPr lang="ru-RU" sz="2000" b="1" dirty="0" smtClean="0">
                <a:solidFill>
                  <a:schemeClr val="bg1"/>
                </a:solidFill>
              </a:rPr>
              <a:t>11 342 217 руб.</a:t>
            </a:r>
            <a:endParaRPr lang="ru-RU" sz="2600" b="1" dirty="0" smtClean="0">
              <a:solidFill>
                <a:schemeClr val="bg1"/>
              </a:solidFill>
            </a:endParaRPr>
          </a:p>
          <a:p>
            <a:pPr marL="420624" marR="0" lvl="0" indent="-384048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26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20624" marR="0" lvl="0" indent="-384048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2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072462" y="2571744"/>
            <a:ext cx="64294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smtClean="0">
                <a:solidFill>
                  <a:schemeClr val="bg1"/>
                </a:solidFill>
              </a:rPr>
              <a:t>в рублях</a:t>
            </a:r>
            <a:endParaRPr lang="ru-RU" sz="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 advTm="6000">
    <p:checker dir="vert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half" idx="1"/>
          </p:nvPr>
        </p:nvSpPr>
        <p:spPr>
          <a:xfrm>
            <a:off x="0" y="0"/>
            <a:ext cx="9144000" cy="285728"/>
          </a:xfrm>
        </p:spPr>
        <p:txBody>
          <a:bodyPr>
            <a:normAutofit fontScale="47500" lnSpcReduction="20000"/>
          </a:bodyPr>
          <a:lstStyle/>
          <a:p>
            <a:pPr algn="ctr">
              <a:buNone/>
            </a:pPr>
            <a:r>
              <a:rPr lang="ru-RU" b="1" dirty="0" smtClean="0"/>
              <a:t>Структура расходов муниципального района по разделам и подразделам функциональной классификации </a:t>
            </a:r>
            <a:endParaRPr lang="ru-RU" dirty="0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sz="half" idx="2"/>
          </p:nvPr>
        </p:nvGraphicFramePr>
        <p:xfrm>
          <a:off x="214282" y="217799"/>
          <a:ext cx="8786875" cy="6640201"/>
        </p:xfrm>
        <a:graphic>
          <a:graphicData uri="http://schemas.openxmlformats.org/drawingml/2006/table">
            <a:tbl>
              <a:tblPr/>
              <a:tblGrid>
                <a:gridCol w="785818"/>
                <a:gridCol w="5643603"/>
                <a:gridCol w="785818"/>
                <a:gridCol w="807561"/>
                <a:gridCol w="764075"/>
              </a:tblGrid>
              <a:tr h="279948">
                <a:tc>
                  <a:txBody>
                    <a:bodyPr/>
                    <a:lstStyle/>
                    <a:p>
                      <a:pPr marL="179070" marR="179070"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600" b="1" dirty="0" smtClean="0">
                          <a:solidFill>
                            <a:srgbClr val="00008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Раздел, Подраздел</a:t>
                      </a:r>
                      <a:endParaRPr lang="ru-RU" sz="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319" marR="233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CC"/>
                    </a:solidFill>
                  </a:tcPr>
                </a:tc>
                <a:tc>
                  <a:txBody>
                    <a:bodyPr/>
                    <a:lstStyle/>
                    <a:p>
                      <a:pPr marL="179070" marR="179070"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800" b="1" dirty="0">
                          <a:solidFill>
                            <a:srgbClr val="00008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Наименование</a:t>
                      </a:r>
                      <a:endParaRPr lang="ru-RU" sz="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319" marR="233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CC"/>
                    </a:solidFill>
                  </a:tcPr>
                </a:tc>
                <a:tc>
                  <a:txBody>
                    <a:bodyPr/>
                    <a:lstStyle/>
                    <a:p>
                      <a:pPr marL="179070" marR="179070"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800" b="1" dirty="0">
                          <a:solidFill>
                            <a:srgbClr val="00008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2020 год</a:t>
                      </a:r>
                      <a:endParaRPr lang="ru-RU" sz="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319" marR="233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CC"/>
                    </a:solidFill>
                  </a:tcPr>
                </a:tc>
                <a:tc>
                  <a:txBody>
                    <a:bodyPr/>
                    <a:lstStyle/>
                    <a:p>
                      <a:pPr marL="179070" marR="179070"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800" b="1" dirty="0">
                          <a:solidFill>
                            <a:srgbClr val="00008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2021 год</a:t>
                      </a:r>
                      <a:endParaRPr lang="ru-RU" sz="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319" marR="233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CC"/>
                    </a:solidFill>
                  </a:tcPr>
                </a:tc>
                <a:tc>
                  <a:txBody>
                    <a:bodyPr/>
                    <a:lstStyle/>
                    <a:p>
                      <a:pPr marL="179070" marR="179070" 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800" b="1" dirty="0">
                          <a:solidFill>
                            <a:srgbClr val="00008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2022 год</a:t>
                      </a:r>
                      <a:endParaRPr lang="ru-RU" sz="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319" marR="233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CC"/>
                    </a:solidFill>
                  </a:tcPr>
                </a:tc>
              </a:tr>
              <a:tr h="131604">
                <a:tc>
                  <a:txBody>
                    <a:bodyPr/>
                    <a:lstStyle/>
                    <a:p>
                      <a:pPr marL="179070" marR="179070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23319" marR="233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179070" marR="179070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8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Всего</a:t>
                      </a:r>
                      <a:endParaRPr lang="ru-RU" sz="80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319" marR="233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488 368 393,00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405 991 674,00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404 387 527,00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</a:tr>
              <a:tr h="122068">
                <a:tc>
                  <a:txBody>
                    <a:bodyPr/>
                    <a:lstStyle/>
                    <a:p>
                      <a:pPr marL="179070" marR="179070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8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23319" marR="233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179070" marR="179070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800" i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 том числе:</a:t>
                      </a:r>
                      <a:endParaRPr lang="ru-RU" sz="80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319" marR="233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179070" marR="179070" algn="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endParaRPr lang="ru-RU" sz="800">
                        <a:solidFill>
                          <a:schemeClr val="bg1"/>
                        </a:solidFill>
                        <a:highlight>
                          <a:srgbClr val="00FFFF"/>
                        </a:highligh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319" marR="233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179070" marR="179070" algn="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endParaRPr lang="ru-RU" sz="800">
                        <a:solidFill>
                          <a:schemeClr val="bg1"/>
                        </a:solidFill>
                        <a:highlight>
                          <a:srgbClr val="00FFFF"/>
                        </a:highligh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319" marR="233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179070" marR="179070" algn="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endParaRPr lang="ru-RU" sz="800" dirty="0">
                        <a:solidFill>
                          <a:schemeClr val="bg1"/>
                        </a:solidFill>
                        <a:highlight>
                          <a:srgbClr val="00FFFF"/>
                        </a:highligh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319" marR="233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</a:tr>
              <a:tr h="131604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0100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Общегосударственные вопросы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52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068 723,00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  <a:r>
                        <a:rPr lang="ru-RU" sz="800" b="1" i="0" u="none" strike="noStrike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613 243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,00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34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679 843,00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</a:tr>
              <a:tr h="131604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0102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Функционирование высшего должностного лица субъекта Российской Федерации и муниципального образования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1 670 900,00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1 670 900,00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1 670 900,00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</a:tr>
              <a:tr h="253672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Функционирование законодательных (представительных) органов государственной власти и представительных органов муниципальных образований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 826 300,00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 826 300,00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 826 300,00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</a:tr>
              <a:tr h="253672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0104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Функционирование Правительства Российской Федерации, высших  исполнительных органов государственной власти субъектов Российской Федерации, местных администраций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15 107 243,00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15 107 243,00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15 107 243,00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</a:tr>
              <a:tr h="131604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0105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Судебная система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</a:tr>
              <a:tr h="253672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0106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Обеспечение деятельности финансовых, налоговых и таможенных органов и органов финансового (финансово-бюджетного) надзора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 </a:t>
                      </a:r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025 280,00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5 279 800,00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5 279 800,00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</a:tr>
              <a:tr h="131604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0111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Резервные фонды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3 000 000,00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 500 000,00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 500 000,00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</a:tr>
              <a:tr h="131604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Другие общегосударственные вопросы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r>
                        <a:rPr lang="ru-RU" sz="800" b="0" i="0" u="none" strike="noStrike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439 000</a:t>
                      </a:r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,00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10 229 000,00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 </a:t>
                      </a:r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295 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600,00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</a:tr>
              <a:tr h="131604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0300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Национальная безопасность и правоохранительная деятельность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1 780 000,00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1 780 000,00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1 780 000,00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</a:tr>
              <a:tr h="131604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0309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Гражданская оборона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 800 000,00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 800 000,00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 800 000,00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</a:tr>
              <a:tr h="141789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0310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Защита населения и территории от чрезвычайных ситуаций природного и техногенного характера, пожарная безопасность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 980 000,00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 980 000,00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 980 000,00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</a:tr>
              <a:tr h="131604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0400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Национальная экономика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13 754 901,00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11 337 597,00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10 945 768,00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</a:tr>
              <a:tr h="131604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0408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Транспорт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2 379 000,00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1 654 427,00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1 110 288,00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</a:tr>
              <a:tr h="131604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0409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Дорожное хозяйство (дорожные фонды)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8 956 740,00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9 168 170,00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9 320 480,00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</a:tr>
              <a:tr h="131604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0412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Другие вопросы в области национальной экономики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2 419 161,00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515 000,00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515 000,00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</a:tr>
              <a:tr h="131604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0500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Жилищно-коммунальное хозяйство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20 444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000,00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15 252 600,00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1 080 000,00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</a:tr>
              <a:tr h="131604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0501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Жилищное хозяйство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10 000,00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10 000,00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10 000,00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</a:tr>
              <a:tr h="131604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0502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Коммунальное хозяйство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20 434 000,00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15 242 600,00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1 070 000,00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</a:tr>
              <a:tr h="131604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0600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Охрана окружающей среды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1 000 000,00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1 000 000,00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</a:tr>
              <a:tr h="131604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0605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Другие вопросы в области охраны окружающей среды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1 000 000,00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1 000 000,00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</a:tr>
              <a:tr h="131604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0700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Образование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306 920 428,00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251 628 710,00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259 361 899,00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</a:tr>
              <a:tr h="131604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0701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Дошкольное образование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37 760 615,00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34 584 128,00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36 646 128,00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</a:tr>
              <a:tr h="131604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0702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Общее образование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249 498 432,00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199 120 642,00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204 791 831,00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</a:tr>
              <a:tr h="131604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0703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Дополнительное образование детей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6 843 741,00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6 668 700,00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6 668 700,00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</a:tr>
              <a:tr h="131604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0707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Молодежная политика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</a:t>
                      </a:r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705 900,00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193 500,00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193 500,00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</a:tr>
              <a:tr h="131604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0709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Другие вопросы в области образования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11 111 740,00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 </a:t>
                      </a:r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061 740,00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 </a:t>
                      </a:r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061 740,00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</a:tr>
              <a:tr h="131604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0800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Культура, кинематография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25 592 256,00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25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387 256,00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25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337 256,00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</a:tr>
              <a:tr h="131604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0801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Культура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20 124 700,00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19 969 700,00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19 919 700,00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</a:tr>
              <a:tr h="131604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0804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Другие вопросы в области культуры, кинематографии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5 467 556,00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 </a:t>
                      </a:r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417 556,00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 </a:t>
                      </a:r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417 556,00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</a:tr>
              <a:tr h="131604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0900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Здравоохранение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229 305,00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229 305,00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229</a:t>
                      </a:r>
                      <a:r>
                        <a:rPr lang="ru-RU" sz="800" b="1" i="0" u="none" strike="noStrike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305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,00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</a:tr>
              <a:tr h="131604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0907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Санитарно-эпидемиологическое благополучие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229 305,00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229 305,00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229</a:t>
                      </a:r>
                      <a:r>
                        <a:rPr lang="ru-RU" sz="800" b="0" i="0" u="none" strike="noStrike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305</a:t>
                      </a:r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,00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</a:tr>
              <a:tr h="131604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Социальная политика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53 802 745,00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50 701 764,00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50 877 239,00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</a:tr>
              <a:tr h="131604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Пенсионное обеспечение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1 000 000,00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 300 000,00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 300 000,00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</a:tr>
              <a:tr h="131604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Социальное обеспечение населения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22 724 548,00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22 </a:t>
                      </a:r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735 288,00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22 </a:t>
                      </a:r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735 288,00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</a:tr>
              <a:tr h="131604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Охрана семьи и детства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27 810 497,00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25 489 476,00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25 664 951,00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</a:tr>
              <a:tr h="131604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Другие вопросы в области социальной политики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</a:t>
                      </a:r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267 700,00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2 177 000,00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ru-RU" sz="800" b="0" i="0" u="none" strike="noStrike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177 </a:t>
                      </a:r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000,00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</a:tr>
              <a:tr h="131604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Физическая культура и спорт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4 707 400,00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4 387 400,00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4 587 400,00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</a:tr>
              <a:tr h="131604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Физическая культура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 335 000,00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 75 000,00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 275 000,00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</a:tr>
              <a:tr h="131604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Массовый спорт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4 372 400,00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4 312 400,00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4 312 400,00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</a:tr>
              <a:tr h="131604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Межбюджетные трансферты общего характера бюджетам бюджетной системы Российской Федерации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8 068 635,00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8 053 799,00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7 339 817,00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</a:tr>
              <a:tr h="141789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Дотации на выравнивание бюджетной обеспеченности субъектов Российской Федерации и муниципальных образований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7 868 635,00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7 853 799,00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7 139 817,00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</a:tr>
              <a:tr h="131604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Прочие межбюджетные трансферты общего характера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 200 000,00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 200 000,00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 200 000,00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</a:tr>
              <a:tr h="19263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Условно утвержденные расходы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3 620 000,00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7 169 000,00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 advTm="6000">
    <p:wheel spokes="1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DSC_0008_0.t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714488"/>
          </a:xfrm>
          <a:prstGeom prst="rect">
            <a:avLst/>
          </a:prstGeom>
        </p:spPr>
      </p:pic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49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8" name="Диаграмма 7"/>
          <p:cNvGraphicFramePr/>
          <p:nvPr/>
        </p:nvGraphicFramePr>
        <p:xfrm>
          <a:off x="1500166" y="2285992"/>
          <a:ext cx="6286544" cy="37801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med" advTm="6000">
    <p:zoom dir="in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DSC_0008_0.t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714488"/>
          </a:xfrm>
          <a:prstGeom prst="rect">
            <a:avLst/>
          </a:prstGeom>
        </p:spPr>
      </p:pic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60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8" name="Диаграмма 7"/>
          <p:cNvGraphicFramePr/>
          <p:nvPr/>
        </p:nvGraphicFramePr>
        <p:xfrm>
          <a:off x="1500166" y="2071678"/>
          <a:ext cx="6357982" cy="39290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med" advTm="6000">
    <p:zoom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DSC_0008_0.t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714488"/>
          </a:xfrm>
          <a:prstGeom prst="rect">
            <a:avLst/>
          </a:prstGeom>
        </p:spPr>
      </p:pic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70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8" name="Диаграмма 7"/>
          <p:cNvGraphicFramePr/>
          <p:nvPr/>
        </p:nvGraphicFramePr>
        <p:xfrm>
          <a:off x="1500166" y="2143116"/>
          <a:ext cx="6572296" cy="38576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med" advTm="6000">
    <p:circl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DSC_0008_0.t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714488"/>
          </a:xfrm>
          <a:prstGeom prst="rect">
            <a:avLst/>
          </a:prstGeom>
        </p:spPr>
      </p:pic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half" idx="1"/>
          </p:nvPr>
        </p:nvSpPr>
        <p:spPr>
          <a:xfrm>
            <a:off x="0" y="1714488"/>
            <a:ext cx="9144000" cy="428628"/>
          </a:xfrm>
        </p:spPr>
        <p:txBody>
          <a:bodyPr>
            <a:normAutofit fontScale="47500" lnSpcReduction="20000"/>
          </a:bodyPr>
          <a:lstStyle/>
          <a:p>
            <a:pPr algn="ctr">
              <a:buNone/>
            </a:pPr>
            <a:r>
              <a:rPr lang="ru-RU" dirty="0" smtClean="0"/>
              <a:t>    РАСХОДЫ МУНИЦИПАЛЬНОГО РАЙОНА ПО ВИДАМ РАСХОДОВ НА 2021 ГОД И НА ПЛАНОВЫЙ                                                                                                                                     ПЕРИОД 2022 И 2023 ГОДОВ </a:t>
            </a:r>
            <a:endParaRPr lang="ru-RU" dirty="0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sz="half" idx="2"/>
          </p:nvPr>
        </p:nvGraphicFramePr>
        <p:xfrm>
          <a:off x="1071538" y="2285992"/>
          <a:ext cx="7072362" cy="4429154"/>
        </p:xfrm>
        <a:graphic>
          <a:graphicData uri="http://schemas.openxmlformats.org/drawingml/2006/table">
            <a:tbl>
              <a:tblPr/>
              <a:tblGrid>
                <a:gridCol w="3857653"/>
                <a:gridCol w="1148110"/>
                <a:gridCol w="1010337"/>
                <a:gridCol w="1056262"/>
              </a:tblGrid>
              <a:tr h="4104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134100" algn="l"/>
                        </a:tabLst>
                      </a:pPr>
                      <a:r>
                        <a:rPr lang="ru-RU" sz="9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Наименование</a:t>
                      </a:r>
                      <a:endParaRPr lang="ru-RU" sz="9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38AC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134100" algn="l"/>
                        </a:tabLst>
                      </a:pPr>
                      <a:r>
                        <a:rPr lang="ru-RU" sz="900" b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2021 </a:t>
                      </a:r>
                      <a:r>
                        <a:rPr lang="ru-RU" sz="9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год</a:t>
                      </a:r>
                      <a:endParaRPr lang="ru-RU" sz="9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38AC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134100" algn="l"/>
                        </a:tabLst>
                      </a:pPr>
                      <a:r>
                        <a:rPr lang="ru-RU" sz="900" b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2022 </a:t>
                      </a:r>
                      <a:r>
                        <a:rPr lang="ru-RU" sz="9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год</a:t>
                      </a:r>
                      <a:endParaRPr lang="ru-RU" sz="9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38AC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134100" algn="l"/>
                        </a:tabLst>
                      </a:pPr>
                      <a:r>
                        <a:rPr lang="ru-RU" sz="900" b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2023 </a:t>
                      </a:r>
                      <a:r>
                        <a:rPr lang="ru-RU" sz="9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год</a:t>
                      </a:r>
                      <a:endParaRPr lang="ru-RU" sz="9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38AC8"/>
                    </a:solidFill>
                  </a:tcPr>
                </a:tc>
              </a:tr>
              <a:tr h="812173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Расходы на выплаты персоналу в целях обеспечения выполнения функций государственными (муниципальными) органами, казенными учреждениями, органами управления государственными внебюджетными фондами (100)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bg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288 489 544,00</a:t>
                      </a:r>
                      <a:endParaRPr lang="ru-RU" sz="900" b="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bg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275 563 269,00</a:t>
                      </a:r>
                      <a:endParaRPr lang="ru-RU" sz="900" b="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bg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275 910 961,00</a:t>
                      </a:r>
                      <a:endParaRPr lang="ru-RU" sz="900" b="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</a:tr>
              <a:tr h="570558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Закупка товаров, работ и услуг для обеспечения государственных (муниципальных) нужд (200)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bg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92 092 005,00</a:t>
                      </a:r>
                      <a:endParaRPr lang="ru-RU" sz="900" b="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bg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39 825 519,00</a:t>
                      </a:r>
                      <a:endParaRPr lang="ru-RU" sz="900" b="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bg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48 885 900,00</a:t>
                      </a:r>
                      <a:endParaRPr lang="ru-RU" sz="900" b="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44778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Социальное обеспечение и иные выплаты населению (300)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bg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51 841 169,00</a:t>
                      </a:r>
                      <a:endParaRPr lang="ru-RU" sz="900" b="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bg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48 222 017,00</a:t>
                      </a:r>
                      <a:endParaRPr lang="ru-RU" sz="900" b="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bg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48 395 069,00</a:t>
                      </a:r>
                      <a:endParaRPr lang="ru-RU" sz="900" b="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</a:tr>
              <a:tr h="551814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Капитальные вложения в объекты государственной (муниципальной) собственности (400)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bg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25 820 740,00</a:t>
                      </a:r>
                      <a:endParaRPr lang="ru-RU" sz="900" b="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bg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21 340 770,00</a:t>
                      </a:r>
                      <a:endParaRPr lang="ru-RU" sz="900" b="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bg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7 320 480,00</a:t>
                      </a:r>
                      <a:endParaRPr lang="ru-RU" sz="900" b="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5224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Межбюджетные трансферты (500)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bg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10 568 635,00</a:t>
                      </a:r>
                      <a:endParaRPr lang="ru-RU" sz="900" b="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bg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10 053 799,00</a:t>
                      </a:r>
                      <a:endParaRPr lang="ru-RU" sz="900" b="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0" dirty="0">
                          <a:solidFill>
                            <a:schemeClr val="bg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9 </a:t>
                      </a:r>
                      <a:r>
                        <a:rPr lang="ru-RU" sz="900" b="0" dirty="0" smtClean="0">
                          <a:solidFill>
                            <a:schemeClr val="bg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339 817,00</a:t>
                      </a:r>
                      <a:endParaRPr lang="ru-RU" sz="900" b="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</a:tr>
              <a:tr h="581368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Предоставление субсидий бюджетным, автономным учреждениям и иным некоммерческим организациям (600)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0" dirty="0">
                          <a:solidFill>
                            <a:schemeClr val="bg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124 </a:t>
                      </a:r>
                      <a:r>
                        <a:rPr lang="ru-RU" sz="900" b="0" dirty="0" smtClean="0">
                          <a:solidFill>
                            <a:schemeClr val="bg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300,00</a:t>
                      </a:r>
                      <a:endParaRPr lang="ru-RU" sz="900" b="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0" dirty="0">
                          <a:solidFill>
                            <a:schemeClr val="bg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124 </a:t>
                      </a:r>
                      <a:r>
                        <a:rPr lang="ru-RU" sz="900" b="0" dirty="0" smtClean="0">
                          <a:solidFill>
                            <a:schemeClr val="bg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300,00</a:t>
                      </a:r>
                      <a:endParaRPr lang="ru-RU" sz="900" b="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0" dirty="0">
                          <a:solidFill>
                            <a:schemeClr val="bg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124 300,00</a:t>
                      </a:r>
                      <a:endParaRPr lang="ru-RU" sz="900" b="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21394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Иные бюджетные ассигнования (800)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bg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19 432 000,00</a:t>
                      </a:r>
                      <a:endParaRPr lang="ru-RU" sz="900" b="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bg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7 242 000,00</a:t>
                      </a:r>
                      <a:endParaRPr lang="ru-RU" sz="900" b="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bg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7 242 000,00</a:t>
                      </a:r>
                      <a:endParaRPr lang="ru-RU" sz="900" b="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21394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6134100" algn="l"/>
                        </a:tabLst>
                      </a:pPr>
                      <a:r>
                        <a:rPr lang="ru-RU" sz="9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ИТОГО РАСХОДОВ</a:t>
                      </a:r>
                      <a:endParaRPr lang="ru-RU" sz="9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488 368 393,00</a:t>
                      </a:r>
                      <a:endParaRPr lang="ru-RU" sz="900" b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402 371 674,00</a:t>
                      </a:r>
                      <a:endParaRPr lang="ru-RU" sz="900" b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397 218 527,00</a:t>
                      </a:r>
                      <a:endParaRPr lang="ru-RU" sz="900" b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 advTm="6000">
    <p:newsflash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DSC_0008_0.t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714488"/>
          </a:xfrm>
          <a:prstGeom prst="rect">
            <a:avLst/>
          </a:prstGeom>
        </p:spPr>
      </p:pic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0" y="1714488"/>
            <a:ext cx="9144000" cy="285752"/>
          </a:xfrm>
        </p:spPr>
        <p:txBody>
          <a:bodyPr>
            <a:normAutofit fontScale="55000" lnSpcReduction="20000"/>
          </a:bodyPr>
          <a:lstStyle/>
          <a:p>
            <a:pPr algn="ctr">
              <a:buNone/>
            </a:pPr>
            <a:r>
              <a:rPr lang="ru-RU" b="1" dirty="0" smtClean="0"/>
              <a:t>    Динамика расходов бюджета муниципального района « </a:t>
            </a:r>
            <a:r>
              <a:rPr lang="ru-RU" b="1" dirty="0" err="1" smtClean="0"/>
              <a:t>Касторенский</a:t>
            </a:r>
            <a:r>
              <a:rPr lang="ru-RU" b="1" dirty="0" smtClean="0"/>
              <a:t> район»</a:t>
            </a:r>
            <a:r>
              <a:rPr lang="ru-RU" dirty="0" smtClean="0"/>
              <a:t> </a:t>
            </a:r>
          </a:p>
          <a:p>
            <a:endParaRPr lang="ru-RU" dirty="0"/>
          </a:p>
        </p:txBody>
      </p:sp>
      <p:sp>
        <p:nvSpPr>
          <p:cNvPr id="901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9" name="Диаграмма 8"/>
          <p:cNvGraphicFramePr/>
          <p:nvPr/>
        </p:nvGraphicFramePr>
        <p:xfrm>
          <a:off x="1285852" y="2143116"/>
          <a:ext cx="6511929" cy="40719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med" advTm="6000">
    <p:split orient="vert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DSC_0008_0.t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714488"/>
          </a:xfrm>
          <a:prstGeom prst="rect">
            <a:avLst/>
          </a:prstGeom>
        </p:spPr>
      </p:pic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01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half" idx="1"/>
          </p:nvPr>
        </p:nvSpPr>
        <p:spPr>
          <a:xfrm>
            <a:off x="3000364" y="1714488"/>
            <a:ext cx="3657600" cy="285752"/>
          </a:xfrm>
        </p:spPr>
        <p:txBody>
          <a:bodyPr>
            <a:normAutofit fontScale="55000" lnSpcReduction="20000"/>
          </a:bodyPr>
          <a:lstStyle/>
          <a:p>
            <a:pPr algn="ctr">
              <a:buNone/>
            </a:pPr>
            <a:r>
              <a:rPr lang="ru-RU" b="1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Муниципальный долг 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0" y="2000241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u="sng" dirty="0" smtClean="0"/>
              <a:t>Муниципальный долг</a:t>
            </a:r>
            <a:r>
              <a:rPr lang="ru-RU" b="1" i="1" dirty="0" smtClean="0"/>
              <a:t> – </a:t>
            </a:r>
            <a:r>
              <a:rPr lang="ru-RU" dirty="0" smtClean="0"/>
              <a:t>долговые  обязательства, принятые  на  себя  муниципальным районом.</a:t>
            </a:r>
            <a:endParaRPr lang="ru-RU" dirty="0"/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2786050" y="2643182"/>
          <a:ext cx="3619500" cy="748665"/>
        </p:xfrm>
        <a:graphic>
          <a:graphicData uri="http://schemas.openxmlformats.org/drawingml/2006/table">
            <a:tbl>
              <a:tblPr/>
              <a:tblGrid>
                <a:gridCol w="1714500"/>
                <a:gridCol w="1905000"/>
              </a:tblGrid>
              <a:tr h="2762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851400" algn="l"/>
                        </a:tabLs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4851400" algn="l"/>
                        </a:tabLst>
                      </a:pPr>
                      <a:r>
                        <a:rPr lang="ru-RU" sz="1200" b="1" dirty="0">
                          <a:latin typeface="Verdana"/>
                          <a:ea typeface="Times New Roman"/>
                          <a:cs typeface="Times New Roman"/>
                        </a:rPr>
                        <a:t>На 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4851400" algn="l"/>
                        </a:tabLst>
                      </a:pPr>
                      <a:r>
                        <a:rPr lang="ru-RU" sz="1200" b="1" dirty="0" smtClean="0">
                          <a:latin typeface="Verdana"/>
                          <a:ea typeface="Times New Roman"/>
                          <a:cs typeface="Times New Roman"/>
                        </a:rPr>
                        <a:t>01.01.2020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851400" algn="l"/>
                        </a:tabLs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4851400" algn="l"/>
                        </a:tabLst>
                      </a:pPr>
                      <a:r>
                        <a:rPr lang="ru-RU" sz="1200" b="1" dirty="0">
                          <a:latin typeface="Verdana"/>
                          <a:ea typeface="Times New Roman"/>
                          <a:cs typeface="Times New Roman"/>
                        </a:rPr>
                        <a:t>На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4851400" algn="l"/>
                        </a:tabLst>
                      </a:pPr>
                      <a:r>
                        <a:rPr lang="ru-RU" sz="1200" b="1" dirty="0" smtClean="0">
                          <a:latin typeface="Verdana"/>
                          <a:ea typeface="Times New Roman"/>
                          <a:cs typeface="Times New Roman"/>
                        </a:rPr>
                        <a:t>01.01.2021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851400" algn="l"/>
                        </a:tabLs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851400" algn="l"/>
                        </a:tabLst>
                      </a:pPr>
                      <a:r>
                        <a:rPr lang="ru-RU" sz="1200" b="0" dirty="0">
                          <a:solidFill>
                            <a:schemeClr val="bg1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1200" b="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</a:tbl>
          </a:graphicData>
        </a:graphic>
      </p:graphicFrame>
      <p:sp>
        <p:nvSpPr>
          <p:cNvPr id="14" name="Содержимое 7"/>
          <p:cNvSpPr>
            <a:spLocks noGrp="1"/>
          </p:cNvSpPr>
          <p:nvPr>
            <p:ph sz="half" idx="1"/>
          </p:nvPr>
        </p:nvSpPr>
        <p:spPr>
          <a:xfrm>
            <a:off x="714348" y="3500438"/>
            <a:ext cx="7572428" cy="3214686"/>
          </a:xfrm>
        </p:spPr>
        <p:txBody>
          <a:bodyPr>
            <a:normAutofit fontScale="47500" lnSpcReduction="20000"/>
          </a:bodyPr>
          <a:lstStyle/>
          <a:p>
            <a:pPr algn="just">
              <a:buNone/>
            </a:pPr>
            <a:r>
              <a:rPr lang="ru-RU" sz="2700" b="1" i="1" dirty="0" smtClean="0"/>
              <a:t>         </a:t>
            </a:r>
            <a:r>
              <a:rPr lang="ru-RU" sz="2700" b="1" i="1" u="sng" dirty="0" smtClean="0"/>
              <a:t>ПРЕДЕЛЬНЫЙ ОБЪЕМ МУНИЦИПАЛЬНОГО ДОЛГА</a:t>
            </a:r>
            <a:r>
              <a:rPr lang="ru-RU" sz="2700" b="1" i="1" dirty="0" smtClean="0"/>
              <a:t> – это объем долга, который не может быть превышен при исполнении соответствующего бюджета.</a:t>
            </a:r>
            <a:endParaRPr lang="ru-RU" sz="2700" dirty="0" smtClean="0"/>
          </a:p>
          <a:p>
            <a:pPr algn="just">
              <a:buNone/>
            </a:pPr>
            <a:r>
              <a:rPr lang="ru-RU" sz="2700" b="1" i="1" dirty="0" smtClean="0"/>
              <a:t>         Объем муниципального долга при осуществлении муниципальных заимствований не должен превышать следующие значения:</a:t>
            </a:r>
          </a:p>
          <a:p>
            <a:pPr>
              <a:buNone/>
            </a:pPr>
            <a:r>
              <a:rPr lang="ru-RU" sz="2700" b="1" i="1" dirty="0" smtClean="0"/>
              <a:t>          в 2021 году до 28 502 000 рублей;</a:t>
            </a:r>
          </a:p>
          <a:p>
            <a:pPr>
              <a:buNone/>
            </a:pPr>
            <a:r>
              <a:rPr lang="ru-RU" sz="2700" b="1" i="1" dirty="0" smtClean="0"/>
              <a:t>          в 2022 году до 28 581 000 рублей;</a:t>
            </a:r>
          </a:p>
          <a:p>
            <a:pPr>
              <a:buNone/>
            </a:pPr>
            <a:r>
              <a:rPr lang="ru-RU" sz="2700" b="1" i="1" dirty="0" smtClean="0"/>
              <a:t>          в 2023 году до 29 279 000 рублей. </a:t>
            </a:r>
            <a:endParaRPr lang="ru-RU" sz="2700" dirty="0" smtClean="0"/>
          </a:p>
          <a:p>
            <a:pPr algn="just">
              <a:buNone/>
            </a:pPr>
            <a:r>
              <a:rPr lang="ru-RU" sz="2700" b="1" i="1" dirty="0" smtClean="0"/>
              <a:t>         Верхний предел внутреннего долга муниципального района  на 1 января 2022 года по долговым обязательствам муниципального района установлен в сумме  0 рублей, в том числе по муниципальным гарантиям  в сумме 0 рублей; на 1 января 2023 года по долговым обязательствам муниципального района установлен в сумме  0 рублей, в том числе по муниципальным гарантиям  в сумме 0 рублей; на 1 января 2024 года по долговым обязательствам муниципального района установлен в сумме  0 рублей, в том числе по муниципальным гарантиям  в сумме 0 рублей.</a:t>
            </a:r>
            <a:r>
              <a:rPr lang="ru-RU" sz="2700" b="1" dirty="0" smtClean="0"/>
              <a:t> </a:t>
            </a:r>
            <a:endParaRPr lang="ru-RU" sz="2700" dirty="0" smtClean="0"/>
          </a:p>
          <a:p>
            <a:endParaRPr lang="ru-RU" dirty="0"/>
          </a:p>
        </p:txBody>
      </p:sp>
    </p:spTree>
  </p:cSld>
  <p:clrMapOvr>
    <a:masterClrMapping/>
  </p:clrMapOvr>
  <p:transition spd="med" advTm="6000">
    <p:split dir="in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DSC_0008_0.t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714488"/>
          </a:xfrm>
          <a:prstGeom prst="rect">
            <a:avLst/>
          </a:prstGeom>
        </p:spPr>
      </p:pic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01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6257" name="Прямоугольник 3"/>
          <p:cNvSpPr>
            <a:spLocks noChangeArrowheads="1"/>
          </p:cNvSpPr>
          <p:nvPr/>
        </p:nvSpPr>
        <p:spPr bwMode="auto">
          <a:xfrm>
            <a:off x="1000100" y="2643182"/>
            <a:ext cx="6786610" cy="1863704"/>
          </a:xfrm>
          <a:prstGeom prst="rect">
            <a:avLst/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 w="25400" algn="ctr">
            <a:solidFill>
              <a:srgbClr val="385D8A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22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Подготовлено</a:t>
            </a:r>
            <a:r>
              <a:rPr kumimoji="0" lang="ru-RU" sz="14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 ф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инансово-экономическим управлением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Администрации </a:t>
            </a: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Касторенского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 района Курской области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тел. +7(47157)-2-14-66 </a:t>
            </a:r>
          </a:p>
          <a:p>
            <a:pPr lvl="0" algn="ctr" fontAlgn="base">
              <a:spcBef>
                <a:spcPct val="0"/>
              </a:spcBef>
              <a:spcAft>
                <a:spcPts val="1000"/>
              </a:spcAf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Размещено на сайте </a:t>
            </a:r>
            <a:r>
              <a:rPr lang="en-US" sz="14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http://kastor.reg-kursk.ru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 advTm="6000">
    <p:strips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DSC_0008_0.t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857364"/>
          </a:xfrm>
          <a:prstGeom prst="rect">
            <a:avLst/>
          </a:prstGeom>
        </p:spPr>
      </p:pic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01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half" idx="1"/>
          </p:nvPr>
        </p:nvSpPr>
        <p:spPr>
          <a:xfrm>
            <a:off x="457200" y="1857364"/>
            <a:ext cx="7972452" cy="4572032"/>
          </a:xfrm>
        </p:spPr>
        <p:txBody>
          <a:bodyPr>
            <a:normAutofit fontScale="25000" lnSpcReduction="20000"/>
          </a:bodyPr>
          <a:lstStyle/>
          <a:p>
            <a:pPr algn="ctr">
              <a:buNone/>
            </a:pPr>
            <a:r>
              <a:rPr lang="ru-RU" sz="4800" b="1" dirty="0" smtClean="0"/>
              <a:t>Контактная информация </a:t>
            </a:r>
            <a:endParaRPr lang="ru-RU" sz="4800" dirty="0" smtClean="0"/>
          </a:p>
          <a:p>
            <a:pPr>
              <a:buNone/>
            </a:pP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4800" dirty="0" smtClean="0"/>
              <a:t>Финансово-экономическое управление Администрации </a:t>
            </a:r>
            <a:r>
              <a:rPr lang="ru-RU" sz="4800" dirty="0" err="1" smtClean="0"/>
              <a:t>Касторенского</a:t>
            </a:r>
            <a:r>
              <a:rPr lang="ru-RU" sz="4800" dirty="0" smtClean="0"/>
              <a:t> района Курской области:</a:t>
            </a:r>
          </a:p>
          <a:p>
            <a:pPr>
              <a:buNone/>
            </a:pPr>
            <a:r>
              <a:rPr lang="ru-RU" sz="4800" dirty="0" smtClean="0"/>
              <a:t> </a:t>
            </a:r>
          </a:p>
          <a:p>
            <a:pPr>
              <a:buNone/>
            </a:pPr>
            <a:endParaRPr lang="ru-RU" sz="4800" dirty="0" smtClean="0"/>
          </a:p>
          <a:p>
            <a:pPr>
              <a:buNone/>
            </a:pPr>
            <a:endParaRPr lang="ru-RU" sz="4800" dirty="0" smtClean="0"/>
          </a:p>
          <a:p>
            <a:pPr>
              <a:buNone/>
            </a:pPr>
            <a:r>
              <a:rPr lang="ru-RU" sz="4800" dirty="0" smtClean="0"/>
              <a:t>          Начальник Управления: Сапрыкина Ольга Михайловна </a:t>
            </a:r>
          </a:p>
          <a:p>
            <a:pPr>
              <a:buNone/>
            </a:pPr>
            <a:r>
              <a:rPr lang="ru-RU" sz="4800" dirty="0" smtClean="0"/>
              <a:t>	                                          тел.: (47157) 2-14-44 </a:t>
            </a:r>
          </a:p>
          <a:p>
            <a:pPr>
              <a:buNone/>
            </a:pPr>
            <a:endParaRPr lang="ru-RU" sz="4800" dirty="0" smtClean="0"/>
          </a:p>
          <a:p>
            <a:pPr>
              <a:buNone/>
            </a:pPr>
            <a:r>
              <a:rPr lang="ru-RU" sz="4800" dirty="0" smtClean="0"/>
              <a:t>	Заместитель начальника Управления:  </a:t>
            </a:r>
            <a:r>
              <a:rPr lang="ru-RU" sz="4800" dirty="0" err="1" smtClean="0"/>
              <a:t>Будкова</a:t>
            </a:r>
            <a:r>
              <a:rPr lang="ru-RU" sz="4800" dirty="0" smtClean="0"/>
              <a:t> Лилия Николаевна</a:t>
            </a:r>
          </a:p>
          <a:p>
            <a:pPr>
              <a:buNone/>
            </a:pPr>
            <a:r>
              <a:rPr lang="ru-RU" sz="4800" dirty="0" smtClean="0"/>
              <a:t>	                                           тел.: (47157) 2-14-66</a:t>
            </a:r>
          </a:p>
          <a:p>
            <a:pPr>
              <a:buNone/>
            </a:pPr>
            <a:r>
              <a:rPr lang="ru-RU" sz="4800" dirty="0" smtClean="0"/>
              <a:t>	                                           факс: (47157) 2-11-44</a:t>
            </a:r>
          </a:p>
          <a:p>
            <a:pPr>
              <a:buNone/>
            </a:pPr>
            <a:r>
              <a:rPr lang="ru-RU" sz="4800" dirty="0" smtClean="0"/>
              <a:t>	 </a:t>
            </a:r>
          </a:p>
          <a:p>
            <a:pPr>
              <a:buNone/>
            </a:pPr>
            <a:r>
              <a:rPr lang="ru-RU" sz="4800" dirty="0" smtClean="0"/>
              <a:t>	График работы Управления: понедельник – пятница с 8:00 до 17:00                                </a:t>
            </a:r>
          </a:p>
          <a:p>
            <a:pPr>
              <a:buNone/>
            </a:pPr>
            <a:r>
              <a:rPr lang="ru-RU" sz="4800" dirty="0" smtClean="0"/>
              <a:t>	                                                  перерыв с 12:00 по 13:00</a:t>
            </a:r>
          </a:p>
          <a:p>
            <a:pPr>
              <a:buNone/>
            </a:pPr>
            <a:r>
              <a:rPr lang="ru-RU" sz="4800" dirty="0" smtClean="0"/>
              <a:t>	                                                  суббота, воскресенье – выходные дни</a:t>
            </a:r>
          </a:p>
          <a:p>
            <a:pPr>
              <a:buNone/>
            </a:pPr>
            <a:r>
              <a:rPr lang="ru-RU" sz="4800" dirty="0" smtClean="0"/>
              <a:t>	 </a:t>
            </a:r>
          </a:p>
          <a:p>
            <a:pPr>
              <a:buNone/>
            </a:pPr>
            <a:r>
              <a:rPr lang="ru-RU" sz="4800" dirty="0" smtClean="0"/>
              <a:t>	Адрес:                                      306700, Курская область, </a:t>
            </a:r>
            <a:r>
              <a:rPr lang="ru-RU" sz="4800" dirty="0" err="1" smtClean="0"/>
              <a:t>Касторенский</a:t>
            </a:r>
            <a:r>
              <a:rPr lang="ru-RU" sz="4800" dirty="0" smtClean="0"/>
              <a:t>      </a:t>
            </a:r>
          </a:p>
          <a:p>
            <a:pPr>
              <a:buNone/>
            </a:pPr>
            <a:r>
              <a:rPr lang="ru-RU" sz="4800" dirty="0" smtClean="0"/>
              <a:t>	                                                  район,  п. </a:t>
            </a:r>
            <a:r>
              <a:rPr lang="ru-RU" sz="4800" dirty="0" err="1" smtClean="0"/>
              <a:t>Касторное</a:t>
            </a:r>
            <a:r>
              <a:rPr lang="ru-RU" sz="4800" dirty="0" smtClean="0"/>
              <a:t>, ул. 50 Лет           </a:t>
            </a:r>
          </a:p>
          <a:p>
            <a:pPr>
              <a:buNone/>
            </a:pPr>
            <a:r>
              <a:rPr lang="ru-RU" sz="4800" dirty="0" smtClean="0"/>
              <a:t>	                                                 Октября,6</a:t>
            </a:r>
          </a:p>
          <a:p>
            <a:pPr>
              <a:buNone/>
            </a:pPr>
            <a:endParaRPr lang="ru-RU" sz="4800" dirty="0" smtClean="0"/>
          </a:p>
          <a:p>
            <a:pPr>
              <a:buNone/>
            </a:pPr>
            <a:r>
              <a:rPr lang="ru-RU" sz="4800" dirty="0" smtClean="0"/>
              <a:t>	Е</a:t>
            </a:r>
            <a:r>
              <a:rPr lang="fr-FR" sz="4800" dirty="0" smtClean="0"/>
              <a:t>-mail:</a:t>
            </a:r>
            <a:r>
              <a:rPr lang="ru-RU" sz="4800" dirty="0" smtClean="0"/>
              <a:t>  </a:t>
            </a:r>
            <a:r>
              <a:rPr lang="en-US" sz="4800" dirty="0" smtClean="0"/>
              <a:t>fin</a:t>
            </a:r>
            <a:r>
              <a:rPr lang="ru-RU" sz="4800" dirty="0" smtClean="0"/>
              <a:t>4608@</a:t>
            </a:r>
            <a:r>
              <a:rPr lang="en-US" sz="4800" dirty="0" err="1" smtClean="0"/>
              <a:t>yandex</a:t>
            </a:r>
            <a:r>
              <a:rPr lang="ru-RU" sz="4800" dirty="0" smtClean="0"/>
              <a:t>.</a:t>
            </a:r>
            <a:r>
              <a:rPr lang="en-US" sz="4800" dirty="0" err="1" smtClean="0"/>
              <a:t>ru</a:t>
            </a:r>
            <a:r>
              <a:rPr lang="ru-RU" sz="4800" dirty="0" smtClean="0"/>
              <a:t> </a:t>
            </a:r>
          </a:p>
          <a:p>
            <a:pPr>
              <a:buNone/>
            </a:pPr>
            <a:r>
              <a:rPr lang="ru-RU" sz="4800" dirty="0" smtClean="0"/>
              <a:t> 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  <p:transition spd="med" advTm="6000">
    <p:wheel spokes="8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457200" y="1785926"/>
            <a:ext cx="8329642" cy="2286016"/>
          </a:xfrm>
        </p:spPr>
        <p:txBody>
          <a:bodyPr>
            <a:normAutofit fontScale="40000" lnSpcReduction="20000"/>
          </a:bodyPr>
          <a:lstStyle/>
          <a:p>
            <a:pPr>
              <a:buNone/>
            </a:pPr>
            <a:r>
              <a:rPr lang="ru-RU" b="1" dirty="0" smtClean="0"/>
              <a:t>           Неналоговые доходы</a:t>
            </a:r>
            <a:r>
              <a:rPr lang="ru-RU" dirty="0" smtClean="0"/>
              <a:t> включают в себя:</a:t>
            </a:r>
          </a:p>
          <a:p>
            <a:pPr>
              <a:buNone/>
            </a:pPr>
            <a:r>
              <a:rPr lang="ru-RU" dirty="0" smtClean="0"/>
              <a:t>           - доходы от использования имущества, находящегося в государственной или муниципальной собственности, за исключением имущества бюджетных и автономных учреждений, а также имущества государственных и муниципальных унитарных предприятий, в том числе казенных;</a:t>
            </a:r>
          </a:p>
          <a:p>
            <a:pPr>
              <a:buNone/>
            </a:pPr>
            <a:r>
              <a:rPr lang="ru-RU" dirty="0" smtClean="0"/>
              <a:t>           - доходы от продажи имущества, находящегося в государственной или муниципальной собственности, за исключением имущества бюджетных и автономных учреждений, а также имущества государственных и муниципальных унитарных предприятий, в том числе казенных;</a:t>
            </a:r>
          </a:p>
          <a:p>
            <a:pPr>
              <a:buNone/>
            </a:pPr>
            <a:r>
              <a:rPr lang="ru-RU" dirty="0" smtClean="0"/>
              <a:t>           -  доходы от платных услуг, оказываемых муниципальными казенными учреждениями;</a:t>
            </a:r>
          </a:p>
          <a:p>
            <a:pPr>
              <a:buNone/>
            </a:pPr>
            <a:r>
              <a:rPr lang="ru-RU" dirty="0" smtClean="0"/>
              <a:t>           -  плата за негативное воздействие на окружающую среду;</a:t>
            </a:r>
          </a:p>
          <a:p>
            <a:pPr>
              <a:buNone/>
            </a:pPr>
            <a:r>
              <a:rPr lang="ru-RU" dirty="0" smtClean="0"/>
              <a:t>           - средства, полученные в результате применения мер гражданско-правовой, административной и уголовной ответственности, в том числе штрафы, конфискации, компенсации, а также средства, полученные в возмещение вреда, причиненного Российской Федерации, субъектам Российской Федерации, муниципальным образованиям, и иные суммы принудительного изъятия;</a:t>
            </a:r>
          </a:p>
          <a:p>
            <a:pPr>
              <a:buNone/>
            </a:pPr>
            <a:r>
              <a:rPr lang="ru-RU" dirty="0" smtClean="0"/>
              <a:t>           -  иные неналоговые доходы.</a:t>
            </a:r>
          </a:p>
          <a:p>
            <a:endParaRPr lang="ru-RU" dirty="0"/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sz="half" idx="2"/>
          </p:nvPr>
        </p:nvGraphicFramePr>
        <p:xfrm>
          <a:off x="3071802" y="3929066"/>
          <a:ext cx="3781452" cy="2857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Рисунок 3" descr="DSC_0008_0.tmp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9144000" cy="1714488"/>
          </a:xfrm>
          <a:prstGeom prst="rect">
            <a:avLst/>
          </a:prstGeom>
        </p:spPr>
      </p:pic>
      <p:sp>
        <p:nvSpPr>
          <p:cNvPr id="9" name="Стрелка вниз 8"/>
          <p:cNvSpPr/>
          <p:nvPr/>
        </p:nvSpPr>
        <p:spPr>
          <a:xfrm>
            <a:off x="4500562" y="4286256"/>
            <a:ext cx="785818" cy="357190"/>
          </a:xfrm>
          <a:prstGeom prst="downArrow">
            <a:avLst>
              <a:gd name="adj1" fmla="val 20499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285722" y="4714884"/>
          <a:ext cx="8715432" cy="18573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3072"/>
                <a:gridCol w="1285884"/>
                <a:gridCol w="1643074"/>
                <a:gridCol w="1357322"/>
                <a:gridCol w="1571636"/>
                <a:gridCol w="1214444"/>
              </a:tblGrid>
              <a:tr h="1857388">
                <a:tc>
                  <a:txBody>
                    <a:bodyPr/>
                    <a:lstStyle/>
                    <a:p>
                      <a:r>
                        <a:rPr kumimoji="0" lang="ru-RU" sz="13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Доходы от использования имущества, находящегося в государственной и        муниципальной                      собственности</a:t>
                      </a:r>
                      <a:endParaRPr lang="ru-RU" sz="13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3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Платежи при пользовании природными ресурсами</a:t>
                      </a:r>
                      <a:endParaRPr lang="ru-RU" sz="13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3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Доходы от оказания платных услуг (работ) и компенсации затрат государству</a:t>
                      </a:r>
                      <a:endParaRPr lang="ru-RU" sz="13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3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Доходы от продажи </a:t>
                      </a:r>
                      <a:r>
                        <a:rPr kumimoji="0" lang="ru-RU" sz="12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материальных</a:t>
                      </a:r>
                      <a:r>
                        <a:rPr kumimoji="0" lang="ru-RU" sz="13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и нематериальных активов</a:t>
                      </a:r>
                      <a:endParaRPr lang="ru-RU" sz="13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3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Административные платежи и сборы</a:t>
                      </a:r>
                      <a:endParaRPr lang="ru-RU" sz="13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3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Штрафы, санкции, возмещение ущерба</a:t>
                      </a:r>
                      <a:endParaRPr lang="ru-RU" sz="1300" baseline="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med" advTm="6000">
    <p:circl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DSC_0008_0.t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714488"/>
          </a:xfrm>
          <a:prstGeom prst="rect">
            <a:avLst/>
          </a:prstGeom>
        </p:spPr>
      </p:pic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01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half" idx="1"/>
          </p:nvPr>
        </p:nvSpPr>
        <p:spPr>
          <a:xfrm>
            <a:off x="500034" y="3000372"/>
            <a:ext cx="7972452" cy="2143140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sz="4800" b="1" dirty="0" smtClean="0"/>
              <a:t>СПАСИБО ЗА ВНИМАНИЕ!</a:t>
            </a:r>
            <a:endParaRPr lang="ru-RU" sz="4800" dirty="0" smtClean="0"/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  <p:transition spd="med" advTm="6000"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457200" y="1928803"/>
            <a:ext cx="8258204" cy="571504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Расходы бюджета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642910" y="2500306"/>
            <a:ext cx="7896252" cy="2214578"/>
          </a:xfrm>
        </p:spPr>
        <p:txBody>
          <a:bodyPr/>
          <a:lstStyle/>
          <a:p>
            <a:pPr algn="just">
              <a:buNone/>
            </a:pPr>
            <a:r>
              <a:rPr lang="ru-RU" b="1" dirty="0" smtClean="0"/>
              <a:t>    Расходы бюджета </a:t>
            </a:r>
            <a:r>
              <a:rPr lang="ru-RU" dirty="0" smtClean="0"/>
              <a:t>– это выплачиваемые из бюджета денежные средства, которые направляются на финансовое обеспечение задач и функций органов местного самоуправления.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DSC_0008_0.t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714488"/>
          </a:xfrm>
          <a:prstGeom prst="rect">
            <a:avLst/>
          </a:prstGeom>
        </p:spPr>
      </p:pic>
      <p:pic>
        <p:nvPicPr>
          <p:cNvPr id="1026" name="Picture 2" descr="D:\Диск С\888\БЮДЖЕТ ДЛЯ ГРАЖДАН\БЮДЖЕТ ДЛЯ ГРАЖДАН 2020г\фото\деньги\s12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4500570"/>
            <a:ext cx="4286280" cy="1785950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6000">
    <p:diamond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>
          <a:xfrm>
            <a:off x="457200" y="2000240"/>
            <a:ext cx="8258204" cy="1143007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Бюджет любого уровня может существовать в трех  состояниях, эти состояния называются: </a:t>
            </a:r>
            <a:r>
              <a:rPr lang="ru-RU" dirty="0" err="1" smtClean="0"/>
              <a:t>профицит</a:t>
            </a:r>
            <a:r>
              <a:rPr lang="ru-RU" dirty="0" smtClean="0"/>
              <a:t>,  дефицит и  сбалансированный бюджет.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b="1" dirty="0" smtClean="0"/>
              <a:t>     </a:t>
            </a:r>
            <a:r>
              <a:rPr lang="ru-RU" b="1" dirty="0" err="1" smtClean="0"/>
              <a:t>Профицит</a:t>
            </a:r>
            <a:r>
              <a:rPr lang="ru-RU" b="1" dirty="0" smtClean="0"/>
              <a:t> бюджета</a:t>
            </a:r>
            <a:r>
              <a:rPr lang="ru-RU" dirty="0" smtClean="0"/>
              <a:t> – превышение доходов бюджета над его расходами.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428596" y="1714489"/>
            <a:ext cx="8358246" cy="357190"/>
          </a:xfrm>
        </p:spPr>
        <p:txBody>
          <a:bodyPr>
            <a:normAutofit fontScale="55000" lnSpcReduction="20000"/>
          </a:bodyPr>
          <a:lstStyle/>
          <a:p>
            <a:pPr algn="ctr">
              <a:buNone/>
            </a:pPr>
            <a:r>
              <a:rPr lang="ru-RU" dirty="0" smtClean="0"/>
              <a:t>Источники финансирования дефицита бюджета</a:t>
            </a:r>
            <a:endParaRPr lang="ru-RU" dirty="0"/>
          </a:p>
        </p:txBody>
      </p:sp>
      <p:pic>
        <p:nvPicPr>
          <p:cNvPr id="4" name="Рисунок 3" descr="DSC_0008_0.t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714488"/>
          </a:xfrm>
          <a:prstGeom prst="rect">
            <a:avLst/>
          </a:prstGeom>
        </p:spPr>
      </p:pic>
      <p:sp>
        <p:nvSpPr>
          <p:cNvPr id="12" name="Содержимое 10"/>
          <p:cNvSpPr txBox="1">
            <a:spLocks/>
          </p:cNvSpPr>
          <p:nvPr/>
        </p:nvSpPr>
        <p:spPr>
          <a:xfrm>
            <a:off x="2928926" y="2500306"/>
            <a:ext cx="365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"/>
              <a:tabLst/>
              <a:defRPr/>
            </a:pPr>
            <a:endParaRPr kumimoji="0" lang="ru-RU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1142976" y="3143248"/>
            <a:ext cx="235745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ДОХОДЫ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5572132" y="3143248"/>
            <a:ext cx="235745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РАСХОДЫ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7652" name="Picture 4" descr="D:\Диск С\888\БЮДЖЕТ ДЛЯ ГРАЖДАН\БЮДЖЕТ ДЛЯ ГРАЖДАН 2020г\фото\деньги\img-20190321131357-97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0694" y="3643314"/>
            <a:ext cx="2357454" cy="1928826"/>
          </a:xfrm>
          <a:prstGeom prst="rect">
            <a:avLst/>
          </a:prstGeom>
          <a:noFill/>
        </p:spPr>
      </p:pic>
      <p:pic>
        <p:nvPicPr>
          <p:cNvPr id="27653" name="Picture 5" descr="D:\Диск С\888\БЮДЖЕТ ДЛЯ ГРАЖДАН\БЮДЖЕТ ДЛЯ ГРАЖДАН 2020г\фото\деньги\s1200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24" y="3643314"/>
            <a:ext cx="2981762" cy="2000264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4357686" y="4214818"/>
            <a:ext cx="57150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000" b="1" dirty="0" smtClean="0"/>
              <a:t>&gt;</a:t>
            </a:r>
            <a:endParaRPr lang="ru-RU" sz="6000" dirty="0"/>
          </a:p>
        </p:txBody>
      </p:sp>
    </p:spTree>
  </p:cSld>
  <p:clrMapOvr>
    <a:masterClrMapping/>
  </p:clrMapOvr>
  <p:transition spd="med" advTm="6000">
    <p:plus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571472" y="2143117"/>
            <a:ext cx="7929618" cy="357189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1500" b="1" dirty="0" smtClean="0"/>
              <a:t>Дефицит бюджета</a:t>
            </a:r>
            <a:r>
              <a:rPr lang="ru-RU" sz="1500" dirty="0" smtClean="0"/>
              <a:t> – превышение расходов бюджета над его доходами.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DSC_0008_0.t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714488"/>
          </a:xfrm>
          <a:prstGeom prst="rect">
            <a:avLst/>
          </a:prstGeom>
        </p:spPr>
      </p:pic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1357290" y="2643182"/>
            <a:ext cx="235745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ДОХОДЫ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5500694" y="2643182"/>
            <a:ext cx="235745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РАСХОДЫ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Picture 4" descr="D:\Диск С\888\БЮДЖЕТ ДЛЯ ГРАЖДАН\БЮДЖЕТ ДЛЯ ГРАЖДАН 2020г\фото\деньги\img-20190321131357-97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290" y="3143248"/>
            <a:ext cx="2357454" cy="1928826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4000496" y="3643314"/>
            <a:ext cx="107157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0" b="1" dirty="0" smtClean="0"/>
              <a:t>&lt;</a:t>
            </a:r>
            <a:endParaRPr lang="ru-RU" sz="6000" dirty="0"/>
          </a:p>
        </p:txBody>
      </p:sp>
      <p:pic>
        <p:nvPicPr>
          <p:cNvPr id="14" name="Picture 5" descr="D:\Диск С\888\БЮДЖЕТ ДЛЯ ГРАЖДАН\БЮДЖЕТ ДЛЯ ГРАЖДАН 2020г\фото\деньги\s1200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3504" y="3143248"/>
            <a:ext cx="2981762" cy="2000264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6000"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/>
        <p:txBody>
          <a:bodyPr>
            <a:normAutofit fontScale="47500" lnSpcReduction="20000"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0" y="1714488"/>
            <a:ext cx="9144000" cy="428627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ru-RU" dirty="0" smtClean="0"/>
              <a:t>      Одним из принципов бюджетной системы Российской Федерации является принцип сбалансированности бюджета.</a:t>
            </a:r>
          </a:p>
          <a:p>
            <a:endParaRPr lang="ru-RU" dirty="0"/>
          </a:p>
        </p:txBody>
      </p:sp>
      <p:pic>
        <p:nvPicPr>
          <p:cNvPr id="4" name="Рисунок 3" descr="DSC_0008_0.t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714488"/>
          </a:xfrm>
          <a:prstGeom prst="rect">
            <a:avLst/>
          </a:prstGeom>
        </p:spPr>
      </p:pic>
      <p:sp>
        <p:nvSpPr>
          <p:cNvPr id="6" name="Содержимое 10"/>
          <p:cNvSpPr txBox="1">
            <a:spLocks/>
          </p:cNvSpPr>
          <p:nvPr/>
        </p:nvSpPr>
        <p:spPr>
          <a:xfrm>
            <a:off x="285720" y="2143116"/>
            <a:ext cx="8501122" cy="857256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algn="ctr"/>
            <a:r>
              <a:rPr lang="ru-RU" sz="1100" b="1" dirty="0" smtClean="0"/>
              <a:t>Сбалансированность бюджета</a:t>
            </a:r>
            <a:r>
              <a:rPr lang="ru-RU" sz="1100" dirty="0" smtClean="0"/>
              <a:t> означает, что объем расходов бюджета должен соответствовать суммарному объему доходов бюджета и поступлений источников финансирования его дефицита, уменьшенных на суммы выплат из бюджета, связанных с источниками финансирования дефицита бюджета и изменением остатков на счетах по учету средств бюджетов</a:t>
            </a:r>
            <a:endParaRPr lang="ru-RU" sz="1100" dirty="0"/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642910" y="2928934"/>
            <a:ext cx="17859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ДОХОДЫ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6357950" y="2928934"/>
            <a:ext cx="207170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РАСХОДЫ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3571868" y="2928934"/>
            <a:ext cx="17859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ИСТОЧНИКИ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643174" y="3857628"/>
            <a:ext cx="50006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/>
              <a:t>+</a:t>
            </a:r>
            <a:endParaRPr lang="ru-RU" sz="60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5715008" y="3929066"/>
            <a:ext cx="63350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 smtClean="0"/>
              <a:t>=</a:t>
            </a:r>
            <a:endParaRPr lang="ru-RU" sz="6000" dirty="0"/>
          </a:p>
        </p:txBody>
      </p:sp>
      <p:pic>
        <p:nvPicPr>
          <p:cNvPr id="24577" name="Picture 1" descr="D:\Диск С\888\БЮДЖЕТ ДЛЯ ГРАЖДАН\БЮДЖЕТ ДЛЯ ГРАЖДАН 2020г\фото\деньги\depositphotos_90313798-stock-photo-stack-of-golden-coin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3571876"/>
            <a:ext cx="2143140" cy="1533512"/>
          </a:xfrm>
          <a:prstGeom prst="rect">
            <a:avLst/>
          </a:prstGeom>
          <a:noFill/>
        </p:spPr>
      </p:pic>
      <p:pic>
        <p:nvPicPr>
          <p:cNvPr id="24578" name="Picture 2" descr="D:\Диск С\888\БЮДЖЕТ ДЛЯ ГРАЖДАН\БЮДЖЕТ ДЛЯ ГРАЖДАН 2020г\фото\деньги\сто-бцы-зо-отого-и-серебряных-монет-изо-ированных-на-бе-ой-пре-посы-ке-6649159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43306" y="3429000"/>
            <a:ext cx="1828800" cy="2371732"/>
          </a:xfrm>
          <a:prstGeom prst="rect">
            <a:avLst/>
          </a:prstGeom>
          <a:noFill/>
        </p:spPr>
      </p:pic>
      <p:pic>
        <p:nvPicPr>
          <p:cNvPr id="24579" name="Picture 3" descr="D:\Диск С\888\БЮДЖЕТ ДЛЯ ГРАЖДАН\БЮДЖЕТ ДЛЯ ГРАЖДАН 2020г\фото\деньги\стог-енег-зо-ота-изо-ированный-на-бе-изне-6587726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57950" y="3429000"/>
            <a:ext cx="2438400" cy="2236787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6000">
    <p:wheel spokes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8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2649</TotalTime>
  <Words>4977</Words>
  <Application>Microsoft Office PowerPoint</Application>
  <PresentationFormat>Экран (4:3)</PresentationFormat>
  <Paragraphs>1454</Paragraphs>
  <Slides>50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50</vt:i4>
      </vt:variant>
    </vt:vector>
  </HeadingPairs>
  <TitlesOfParts>
    <vt:vector size="51" baseType="lpstr">
      <vt:lpstr>Техническая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RABMESTO2</dc:creator>
  <cp:lastModifiedBy>RABMESTO2</cp:lastModifiedBy>
  <cp:revision>242</cp:revision>
  <dcterms:created xsi:type="dcterms:W3CDTF">2020-07-28T07:12:35Z</dcterms:created>
  <dcterms:modified xsi:type="dcterms:W3CDTF">2020-12-21T12:39:34Z</dcterms:modified>
</cp:coreProperties>
</file>