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theme/themeOverride7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308" r:id="rId20"/>
    <p:sldId id="276" r:id="rId21"/>
    <p:sldId id="277" r:id="rId22"/>
    <p:sldId id="278" r:id="rId23"/>
    <p:sldId id="279" r:id="rId24"/>
    <p:sldId id="280" r:id="rId25"/>
    <p:sldId id="307" r:id="rId26"/>
    <p:sldId id="281" r:id="rId27"/>
    <p:sldId id="297" r:id="rId28"/>
    <p:sldId id="298" r:id="rId29"/>
    <p:sldId id="299" r:id="rId30"/>
    <p:sldId id="300" r:id="rId31"/>
    <p:sldId id="303" r:id="rId32"/>
    <p:sldId id="282" r:id="rId33"/>
    <p:sldId id="304" r:id="rId34"/>
    <p:sldId id="305" r:id="rId35"/>
    <p:sldId id="306" r:id="rId36"/>
    <p:sldId id="283" r:id="rId37"/>
    <p:sldId id="284" r:id="rId38"/>
    <p:sldId id="285" r:id="rId39"/>
    <p:sldId id="289" r:id="rId40"/>
    <p:sldId id="288" r:id="rId41"/>
    <p:sldId id="287" r:id="rId42"/>
    <p:sldId id="286" r:id="rId43"/>
    <p:sldId id="292" r:id="rId44"/>
    <p:sldId id="293" r:id="rId45"/>
    <p:sldId id="294" r:id="rId46"/>
    <p:sldId id="295" r:id="rId47"/>
    <p:sldId id="296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5" autoAdjust="0"/>
    <p:restoredTop sz="94598" autoAdjust="0"/>
  </p:normalViewPr>
  <p:slideViewPr>
    <p:cSldViewPr>
      <p:cViewPr varScale="1">
        <p:scale>
          <a:sx n="81" d="100"/>
          <a:sy n="81" d="100"/>
        </p:scale>
        <p:origin x="-96" y="-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8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explosion val="11"/>
          <c:dLbls>
            <c:dLbl>
              <c:idx val="0"/>
              <c:layout/>
              <c:dLblPos val="inEnd"/>
              <c:showVal val="1"/>
              <c:showPercent val="1"/>
              <c:separator>
</c:separator>
            </c:dLbl>
            <c:showVal val="1"/>
            <c:showPercent val="1"/>
            <c:separator>
</c:separator>
          </c:dLbls>
          <c:cat>
            <c:strRef>
              <c:f>Лист1!$A$2:$A$4</c:f>
              <c:strCache>
                <c:ptCount val="3"/>
                <c:pt idx="0">
                  <c:v>безвозмездные поступления </c:v>
                </c:pt>
                <c:pt idx="1">
                  <c:v>налоговые доходы </c:v>
                </c:pt>
                <c:pt idx="2">
                  <c:v>неналоговые доходы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347236844</c:v>
                </c:pt>
                <c:pt idx="1">
                  <c:v>130340839</c:v>
                </c:pt>
                <c:pt idx="2">
                  <c:v>21563486</c:v>
                </c:pt>
              </c:numCache>
            </c:numRef>
          </c:val>
        </c:ser>
        <c:dLbls>
          <c:showPercent val="1"/>
        </c:dLbls>
      </c:pie3DChart>
      <c:spPr>
        <a:noFill/>
        <a:ln w="25395">
          <a:noFill/>
        </a:ln>
      </c:spPr>
    </c:plotArea>
    <c:legend>
      <c:legendPos val="r"/>
      <c:layout/>
    </c:legend>
    <c:plotVisOnly val="1"/>
    <c:dispBlanksAs val="zero"/>
  </c:chart>
  <c:spPr>
    <a:gradFill flip="none" rotWithShape="1">
      <a:gsLst>
        <a:gs pos="0">
          <a:srgbClr val="6EA0B0">
            <a:lumMod val="40000"/>
            <a:lumOff val="60000"/>
            <a:shade val="30000"/>
            <a:satMod val="115000"/>
          </a:srgbClr>
        </a:gs>
        <a:gs pos="50000">
          <a:srgbClr val="6EA0B0">
            <a:lumMod val="40000"/>
            <a:lumOff val="60000"/>
            <a:shade val="67500"/>
            <a:satMod val="115000"/>
          </a:srgbClr>
        </a:gs>
        <a:gs pos="100000">
          <a:srgbClr val="6EA0B0">
            <a:lumMod val="40000"/>
            <a:lumOff val="60000"/>
            <a:shade val="100000"/>
            <a:satMod val="115000"/>
          </a:srgbClr>
        </a:gs>
      </a:gsLst>
      <a:lin ang="10800000" scaled="1"/>
      <a:tileRect/>
    </a:gradFill>
  </c:sp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2023 </a:t>
            </a:r>
            <a:r>
              <a:rPr lang="ru-RU" dirty="0"/>
              <a:t>год</a:t>
            </a:r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explosion val="11"/>
          <c:dLbls>
            <c:numFmt formatCode="0%" sourceLinked="0"/>
            <c:showVal val="1"/>
            <c:showPercent val="1"/>
            <c:separator>
</c:separator>
          </c:dLbls>
          <c:cat>
            <c:strRef>
              <c:f>Лист1!$A$2:$A$4</c:f>
              <c:strCache>
                <c:ptCount val="3"/>
                <c:pt idx="0">
                  <c:v>безвозмездные поступления </c:v>
                </c:pt>
                <c:pt idx="1">
                  <c:v>налоговые доходы </c:v>
                </c:pt>
                <c:pt idx="2">
                  <c:v>неналоговые доходы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326448190</c:v>
                </c:pt>
                <c:pt idx="1">
                  <c:v>114905876</c:v>
                </c:pt>
                <c:pt idx="2">
                  <c:v>20426149</c:v>
                </c:pt>
              </c:numCache>
            </c:numRef>
          </c:val>
        </c:ser>
        <c:dLbls>
          <c:showPercent val="1"/>
        </c:dLbls>
      </c:pie3DChart>
      <c:spPr>
        <a:noFill/>
        <a:ln w="27573">
          <a:noFill/>
        </a:ln>
      </c:spPr>
    </c:plotArea>
    <c:legend>
      <c:legendPos val="r"/>
      <c:layout/>
    </c:legend>
    <c:plotVisOnly val="1"/>
    <c:dispBlanksAs val="zero"/>
  </c:chart>
  <c:spPr>
    <a:gradFill flip="none" rotWithShape="1">
      <a:gsLst>
        <a:gs pos="0">
          <a:srgbClr val="6EA0B0">
            <a:lumMod val="40000"/>
            <a:lumOff val="60000"/>
            <a:shade val="30000"/>
            <a:satMod val="115000"/>
          </a:srgbClr>
        </a:gs>
        <a:gs pos="50000">
          <a:srgbClr val="6EA0B0">
            <a:lumMod val="40000"/>
            <a:lumOff val="60000"/>
            <a:shade val="67500"/>
            <a:satMod val="115000"/>
          </a:srgbClr>
        </a:gs>
        <a:gs pos="100000">
          <a:srgbClr val="6EA0B0">
            <a:lumMod val="40000"/>
            <a:lumOff val="60000"/>
            <a:shade val="100000"/>
            <a:satMod val="115000"/>
          </a:srgbClr>
        </a:gs>
      </a:gsLst>
      <a:lin ang="10800000" scaled="1"/>
      <a:tileRect/>
    </a:gradFill>
  </c:sp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2024 </a:t>
            </a:r>
            <a:r>
              <a:rPr lang="ru-RU" dirty="0"/>
              <a:t>год</a:t>
            </a:r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explosion val="11"/>
          <c:dLbls>
            <c:numFmt formatCode="0%" sourceLinked="0"/>
            <c:showVal val="1"/>
            <c:showPercent val="1"/>
            <c:separator>
</c:separator>
          </c:dLbls>
          <c:cat>
            <c:strRef>
              <c:f>Лист1!$A$2:$A$4</c:f>
              <c:strCache>
                <c:ptCount val="3"/>
                <c:pt idx="0">
                  <c:v>безвозмездные поступления </c:v>
                </c:pt>
                <c:pt idx="1">
                  <c:v>налоговые доходы </c:v>
                </c:pt>
                <c:pt idx="2">
                  <c:v>неналоговые доходы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337223283</c:v>
                </c:pt>
                <c:pt idx="1">
                  <c:v>116083134</c:v>
                </c:pt>
                <c:pt idx="2">
                  <c:v>20426149</c:v>
                </c:pt>
              </c:numCache>
            </c:numRef>
          </c:val>
        </c:ser>
        <c:dLbls>
          <c:showPercent val="1"/>
        </c:dLbls>
      </c:pie3DChart>
      <c:spPr>
        <a:noFill/>
        <a:ln w="27573">
          <a:noFill/>
        </a:ln>
      </c:spPr>
    </c:plotArea>
    <c:legend>
      <c:legendPos val="r"/>
      <c:layout/>
    </c:legend>
    <c:plotVisOnly val="1"/>
    <c:dispBlanksAs val="zero"/>
  </c:chart>
  <c:spPr>
    <a:gradFill flip="none" rotWithShape="1">
      <a:gsLst>
        <a:gs pos="0">
          <a:srgbClr val="6EA0B0">
            <a:lumMod val="40000"/>
            <a:lumOff val="60000"/>
            <a:shade val="30000"/>
            <a:satMod val="115000"/>
          </a:srgbClr>
        </a:gs>
        <a:gs pos="50000">
          <a:srgbClr val="6EA0B0">
            <a:lumMod val="40000"/>
            <a:lumOff val="60000"/>
            <a:shade val="67500"/>
            <a:satMod val="115000"/>
          </a:srgbClr>
        </a:gs>
        <a:gs pos="100000">
          <a:srgbClr val="6EA0B0">
            <a:lumMod val="40000"/>
            <a:lumOff val="60000"/>
            <a:shade val="100000"/>
            <a:satMod val="115000"/>
          </a:srgbClr>
        </a:gs>
      </a:gsLst>
      <a:lin ang="10800000" scaled="1"/>
      <a:tileRect/>
    </a:gradFill>
  </c:sp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view3D>
      <c:depthPercent val="100"/>
      <c:perspective val="30"/>
    </c:view3D>
    <c:plotArea>
      <c:layout>
        <c:manualLayout>
          <c:layoutTarget val="inner"/>
          <c:xMode val="edge"/>
          <c:yMode val="edge"/>
          <c:x val="0.1808118081180812"/>
          <c:y val="6.9597069597069613E-2"/>
          <c:w val="0.43173431734317341"/>
          <c:h val="0.5054945054945057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 тыс.руб</c:v>
                </c:pt>
              </c:strCache>
            </c:strRef>
          </c:tx>
          <c:cat>
            <c:strRef>
              <c:f>Лист1!$A$2:$A$7</c:f>
              <c:strCache>
                <c:ptCount val="5"/>
                <c:pt idx="0">
                  <c:v>2020 год (факт 559 698,4 тыс.руб)</c:v>
                </c:pt>
                <c:pt idx="1">
                  <c:v>2021 год (план 637 523,3 тыс.руб.)</c:v>
                </c:pt>
                <c:pt idx="2">
                  <c:v>2022 год (прогноз 499 141,2 тыс.руб.)</c:v>
                </c:pt>
                <c:pt idx="3">
                  <c:v>2023 год (прогноз 461 780,2 тыс.руб.)</c:v>
                </c:pt>
                <c:pt idx="4">
                  <c:v>2024 год (прогноз 473 732,6 тыс.руб. )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307403.59999999998</c:v>
                </c:pt>
                <c:pt idx="1">
                  <c:v>385737.5</c:v>
                </c:pt>
                <c:pt idx="2">
                  <c:v>347236.8</c:v>
                </c:pt>
                <c:pt idx="3">
                  <c:v>326448.2</c:v>
                </c:pt>
                <c:pt idx="4">
                  <c:v>337223.3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 и неналоговые доходы тыс. руб.</c:v>
                </c:pt>
              </c:strCache>
            </c:strRef>
          </c:tx>
          <c:cat>
            <c:strRef>
              <c:f>Лист1!$A$2:$A$7</c:f>
              <c:strCache>
                <c:ptCount val="5"/>
                <c:pt idx="0">
                  <c:v>2020 год (факт 559 698,4 тыс.руб)</c:v>
                </c:pt>
                <c:pt idx="1">
                  <c:v>2021 год (план 637 523,3 тыс.руб.)</c:v>
                </c:pt>
                <c:pt idx="2">
                  <c:v>2022 год (прогноз 499 141,2 тыс.руб.)</c:v>
                </c:pt>
                <c:pt idx="3">
                  <c:v>2023 год (прогноз 461 780,2 тыс.руб.)</c:v>
                </c:pt>
                <c:pt idx="4">
                  <c:v>2024 год (прогноз 473 732,6 тыс.руб. )</c:v>
                </c:pt>
              </c:strCache>
            </c:strRef>
          </c:cat>
          <c:val>
            <c:numRef>
              <c:f>Лист1!$C$2:$C$7</c:f>
              <c:numCache>
                <c:formatCode>#,##0.00</c:formatCode>
                <c:ptCount val="6"/>
                <c:pt idx="0">
                  <c:v>252294.8</c:v>
                </c:pt>
                <c:pt idx="1">
                  <c:v>251785.8</c:v>
                </c:pt>
                <c:pt idx="2">
                  <c:v>151904.29999999999</c:v>
                </c:pt>
                <c:pt idx="3">
                  <c:v>135332</c:v>
                </c:pt>
                <c:pt idx="4">
                  <c:v>136509.29999999999</c:v>
                </c:pt>
              </c:numCache>
            </c:numRef>
          </c:val>
        </c:ser>
        <c:ser>
          <c:idx val="2"/>
          <c:order val="2"/>
          <c:tx>
            <c:strRef>
              <c:f>Лист1!$B$1</c:f>
              <c:strCache>
                <c:ptCount val="1"/>
                <c:pt idx="0">
                  <c:v>безвозмездные поступления  тыс.руб</c:v>
                </c:pt>
              </c:strCache>
            </c:strRef>
          </c:tx>
          <c:cat>
            <c:strRef>
              <c:f>Лист1!$A$2:$A$7</c:f>
              <c:strCache>
                <c:ptCount val="5"/>
                <c:pt idx="0">
                  <c:v>2020 год (факт 559 698,4 тыс.руб)</c:v>
                </c:pt>
                <c:pt idx="1">
                  <c:v>2021 год (план 637 523,3 тыс.руб.)</c:v>
                </c:pt>
                <c:pt idx="2">
                  <c:v>2022 год (прогноз 499 141,2 тыс.руб.)</c:v>
                </c:pt>
                <c:pt idx="3">
                  <c:v>2023 год (прогноз 461 780,2 тыс.руб.)</c:v>
                </c:pt>
                <c:pt idx="4">
                  <c:v>2024 год (прогноз 473 732,6 тыс.руб. )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6"/>
                <c:pt idx="0">
                  <c:v>307403.59999999998</c:v>
                </c:pt>
                <c:pt idx="1">
                  <c:v>385737.5</c:v>
                </c:pt>
                <c:pt idx="2">
                  <c:v>347236.8</c:v>
                </c:pt>
                <c:pt idx="3">
                  <c:v>326448.2</c:v>
                </c:pt>
                <c:pt idx="4">
                  <c:v>337223.3</c:v>
                </c:pt>
              </c:numCache>
            </c:numRef>
          </c:val>
        </c:ser>
        <c:ser>
          <c:idx val="3"/>
          <c:order val="3"/>
          <c:tx>
            <c:strRef>
              <c:f>Лист1!$C$1</c:f>
              <c:strCache>
                <c:ptCount val="1"/>
                <c:pt idx="0">
                  <c:v>налоговые  и неналоговые доходы тыс. руб.</c:v>
                </c:pt>
              </c:strCache>
            </c:strRef>
          </c:tx>
          <c:cat>
            <c:strRef>
              <c:f>Лист1!$A$2:$A$7</c:f>
              <c:strCache>
                <c:ptCount val="5"/>
                <c:pt idx="0">
                  <c:v>2020 год (факт 559 698,4 тыс.руб)</c:v>
                </c:pt>
                <c:pt idx="1">
                  <c:v>2021 год (план 637 523,3 тыс.руб.)</c:v>
                </c:pt>
                <c:pt idx="2">
                  <c:v>2022 год (прогноз 499 141,2 тыс.руб.)</c:v>
                </c:pt>
                <c:pt idx="3">
                  <c:v>2023 год (прогноз 461 780,2 тыс.руб.)</c:v>
                </c:pt>
                <c:pt idx="4">
                  <c:v>2024 год (прогноз 473 732,6 тыс.руб. )</c:v>
                </c:pt>
              </c:strCache>
            </c:strRef>
          </c:cat>
          <c:val>
            <c:numRef>
              <c:f>Лист1!$C$2:$C$7</c:f>
              <c:numCache>
                <c:formatCode>#,##0.00</c:formatCode>
                <c:ptCount val="6"/>
                <c:pt idx="0">
                  <c:v>252294.8</c:v>
                </c:pt>
                <c:pt idx="1">
                  <c:v>251785.8</c:v>
                </c:pt>
                <c:pt idx="2">
                  <c:v>151904.29999999999</c:v>
                </c:pt>
                <c:pt idx="3">
                  <c:v>135332</c:v>
                </c:pt>
                <c:pt idx="4">
                  <c:v>136509.29999999999</c:v>
                </c:pt>
              </c:numCache>
            </c:numRef>
          </c:val>
        </c:ser>
        <c:shape val="box"/>
        <c:axId val="172966656"/>
        <c:axId val="172968192"/>
        <c:axId val="0"/>
      </c:bar3DChart>
      <c:catAx>
        <c:axId val="172966656"/>
        <c:scaling>
          <c:orientation val="minMax"/>
        </c:scaling>
        <c:axPos val="b"/>
        <c:numFmt formatCode="General" sourceLinked="1"/>
        <c:tickLblPos val="nextTo"/>
        <c:txPr>
          <a:bodyPr rot="-2700000" vert="horz"/>
          <a:lstStyle/>
          <a:p>
            <a:pPr>
              <a:defRPr sz="1022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72968192"/>
        <c:crosses val="autoZero"/>
        <c:auto val="1"/>
        <c:lblAlgn val="ctr"/>
        <c:lblOffset val="100"/>
      </c:catAx>
      <c:valAx>
        <c:axId val="172968192"/>
        <c:scaling>
          <c:orientation val="minMax"/>
        </c:scaling>
        <c:axPos val="l"/>
        <c:majorGridlines/>
        <c:numFmt formatCode="#,##0.00" sourceLinked="1"/>
        <c:tickLblPos val="nextTo"/>
        <c:txPr>
          <a:bodyPr rot="0" vert="horz"/>
          <a:lstStyle/>
          <a:p>
            <a:pPr>
              <a:defRPr sz="1022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72966656"/>
        <c:crosses val="autoZero"/>
        <c:crossBetween val="between"/>
      </c:valAx>
      <c:spPr>
        <a:noFill/>
        <a:ln w="25968">
          <a:noFill/>
        </a:ln>
      </c:spPr>
    </c:plotArea>
    <c:legend>
      <c:legendPos val="r"/>
      <c:layout/>
      <c:txPr>
        <a:bodyPr/>
        <a:lstStyle/>
        <a:p>
          <a:pPr>
            <a:defRPr sz="941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rgbClr val="6EA0B0">
            <a:lumMod val="40000"/>
            <a:lumOff val="60000"/>
            <a:shade val="30000"/>
            <a:satMod val="115000"/>
          </a:srgbClr>
        </a:gs>
        <a:gs pos="50000">
          <a:srgbClr val="6EA0B0">
            <a:lumMod val="40000"/>
            <a:lumOff val="60000"/>
            <a:shade val="67500"/>
            <a:satMod val="115000"/>
          </a:srgbClr>
        </a:gs>
        <a:gs pos="100000">
          <a:srgbClr val="6EA0B0">
            <a:lumMod val="40000"/>
            <a:lumOff val="60000"/>
            <a:shade val="100000"/>
            <a:satMod val="115000"/>
          </a:srgbClr>
        </a:gs>
      </a:gsLst>
      <a:lin ang="10800000" scaled="1"/>
      <a:tileRect/>
    </a:gradFill>
  </c:spPr>
  <c:txPr>
    <a:bodyPr/>
    <a:lstStyle/>
    <a:p>
      <a:pPr>
        <a:defRPr sz="1022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21667668814125521"/>
          <c:y val="1.4814780251314667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2752405949256629E-2"/>
          <c:y val="0.17111804857625959"/>
          <c:w val="0.47045478406108332"/>
          <c:h val="0.66854740088924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-2.0558816511572441E-2"/>
                  <c:y val="-8.4694060841986833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0,0</a:t>
                    </a:r>
                    <a:r>
                      <a:rPr lang="ru-RU"/>
                      <a:t>4</a:t>
                    </a:r>
                    <a:r>
                      <a:rPr lang="en-US"/>
                      <a:t>%</a:t>
                    </a:r>
                  </a:p>
                </c:rich>
              </c:tx>
              <c:numFmt formatCode="0.0%" sourceLinked="0"/>
              <c:spPr/>
              <c:showPercent val="1"/>
            </c:dLbl>
            <c:dLbl>
              <c:idx val="4"/>
              <c:layout>
                <c:manualLayout>
                  <c:x val="-4.498846735067224E-3"/>
                  <c:y val="1.7150501743972566E-2"/>
                </c:manualLayout>
              </c:layout>
              <c:showPercent val="1"/>
            </c:dLbl>
            <c:dLbl>
              <c:idx val="10"/>
              <c:layout>
                <c:manualLayout>
                  <c:x val="4.0194225721784806E-2"/>
                  <c:y val="-3.3668722972447647E-3"/>
                </c:manualLayout>
              </c:layout>
              <c:showPercent val="1"/>
            </c:dLbl>
            <c:numFmt formatCode="0.0%" sourceLinked="0"/>
            <c:showPercent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 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 </c:v>
                </c:pt>
                <c:pt idx="3">
                  <c:v>Жилищно-коммунальное хозяйство </c:v>
                </c:pt>
                <c:pt idx="4">
                  <c:v>Образование </c:v>
                </c:pt>
                <c:pt idx="5">
                  <c:v>Культура, кинемотография </c:v>
                </c:pt>
                <c:pt idx="6">
                  <c:v>Здравоохранение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Лист1!$B$2:$B$11</c:f>
              <c:numCache>
                <c:formatCode>#,##0</c:formatCode>
                <c:ptCount val="10"/>
                <c:pt idx="0">
                  <c:v>44669690</c:v>
                </c:pt>
                <c:pt idx="1">
                  <c:v>1050000</c:v>
                </c:pt>
                <c:pt idx="2">
                  <c:v>26988038</c:v>
                </c:pt>
                <c:pt idx="3">
                  <c:v>10521000</c:v>
                </c:pt>
                <c:pt idx="4">
                  <c:v>368371223</c:v>
                </c:pt>
                <c:pt idx="5">
                  <c:v>29861078</c:v>
                </c:pt>
                <c:pt idx="6">
                  <c:v>276473</c:v>
                </c:pt>
                <c:pt idx="7">
                  <c:v>76516206</c:v>
                </c:pt>
                <c:pt idx="8">
                  <c:v>4800100</c:v>
                </c:pt>
                <c:pt idx="9">
                  <c:v>9098361</c:v>
                </c:pt>
              </c:numCache>
            </c:numRef>
          </c:val>
        </c:ser>
      </c:pie3DChart>
      <c:spPr>
        <a:noFill/>
        <a:ln w="20122">
          <a:noFill/>
        </a:ln>
      </c:spPr>
    </c:plotArea>
    <c:legend>
      <c:legendPos val="r"/>
      <c:layout>
        <c:manualLayout>
          <c:xMode val="edge"/>
          <c:yMode val="edge"/>
          <c:x val="0.57777777777777772"/>
          <c:y val="1.2890025336773989E-4"/>
          <c:w val="0.41010101010100974"/>
          <c:h val="0.99987109974663158"/>
        </c:manualLayout>
      </c:layout>
    </c:legend>
    <c:plotVisOnly val="1"/>
    <c:dispBlanksAs val="zero"/>
  </c:chart>
  <c:spPr>
    <a:gradFill flip="none" rotWithShape="1">
      <a:gsLst>
        <a:gs pos="0">
          <a:sysClr val="window" lastClr="FFFFFF">
            <a:shade val="30000"/>
            <a:satMod val="115000"/>
          </a:sysClr>
        </a:gs>
        <a:gs pos="50000">
          <a:sysClr val="window" lastClr="FFFFFF">
            <a:shade val="67500"/>
            <a:satMod val="115000"/>
          </a:sysClr>
        </a:gs>
        <a:gs pos="100000">
          <a:sysClr val="window" lastClr="FFFFFF">
            <a:shade val="100000"/>
            <a:satMod val="115000"/>
          </a:sysClr>
        </a:gs>
      </a:gsLst>
      <a:lin ang="10800000" scaled="1"/>
      <a:tileRect/>
    </a:gradFill>
  </c:sp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0.28807121426913795"/>
          <c:y val="1.5686164720374561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9,</a:t>
                    </a:r>
                    <a:r>
                      <a:rPr lang="ru-RU"/>
                      <a:t>7</a:t>
                    </a:r>
                    <a:r>
                      <a:rPr lang="en-US"/>
                      <a:t>%</a:t>
                    </a:r>
                  </a:p>
                </c:rich>
              </c:tx>
              <c:numFmt formatCode="0.0%" sourceLinked="0"/>
              <c:spPr/>
              <c:dLblPos val="bestFit"/>
            </c:dLbl>
            <c:dLbl>
              <c:idx val="1"/>
              <c:layout>
                <c:manualLayout>
                  <c:x val="-4.2413922397631747E-2"/>
                  <c:y val="-2.1343261095384231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0,</a:t>
                    </a:r>
                    <a:r>
                      <a:rPr lang="ru-RU"/>
                      <a:t>1</a:t>
                    </a:r>
                    <a:r>
                      <a:rPr lang="en-US"/>
                      <a:t>%</a:t>
                    </a:r>
                  </a:p>
                </c:rich>
              </c:tx>
              <c:numFmt formatCode="0.0%" sourceLinked="0"/>
              <c:spPr/>
              <c:dLblPos val="bestFit"/>
            </c:dLbl>
            <c:dLbl>
              <c:idx val="3"/>
              <c:layout>
                <c:manualLayout>
                  <c:x val="1.9972848221558606E-2"/>
                  <c:y val="1.495000436123740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4"/>
              <c:layout>
                <c:manualLayout>
                  <c:x val="6.8088040719048318E-3"/>
                  <c:y val="5.480838309108652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5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67,</a:t>
                    </a:r>
                    <a:r>
                      <a:rPr lang="ru-RU"/>
                      <a:t>0</a:t>
                    </a:r>
                    <a:r>
                      <a:rPr lang="en-US"/>
                      <a:t>%</a:t>
                    </a:r>
                  </a:p>
                </c:rich>
              </c:tx>
              <c:numFmt formatCode="0.0%" sourceLinked="0"/>
              <c:spPr/>
              <c:dLblPos val="bestFit"/>
            </c:dLbl>
            <c:dLbl>
              <c:idx val="6"/>
              <c:layout>
                <c:manualLayout>
                  <c:x val="-1.8145145649897353E-2"/>
                  <c:y val="4.4449889383162446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6,</a:t>
                    </a:r>
                    <a:r>
                      <a:rPr lang="ru-RU"/>
                      <a:t>5</a:t>
                    </a:r>
                    <a:r>
                      <a:rPr lang="en-US"/>
                      <a:t>%</a:t>
                    </a:r>
                  </a:p>
                </c:rich>
              </c:tx>
              <c:numFmt formatCode="0.0%" sourceLinked="0"/>
              <c:spPr/>
              <c:dLblPos val="bestFit"/>
            </c:dLbl>
            <c:numFmt formatCode="0.0%" sourceLinked="0"/>
            <c:showPercent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 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 </c:v>
                </c:pt>
                <c:pt idx="3">
                  <c:v>Жилищно-коммунальное хозяйство </c:v>
                </c:pt>
                <c:pt idx="4">
                  <c:v>Образование </c:v>
                </c:pt>
                <c:pt idx="5">
                  <c:v>Культура, кинемотография </c:v>
                </c:pt>
                <c:pt idx="6">
                  <c:v>Здравоохранение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Лист1!$B$2:$B$11</c:f>
              <c:numCache>
                <c:formatCode>#,##0</c:formatCode>
                <c:ptCount val="10"/>
                <c:pt idx="0">
                  <c:v>35448729</c:v>
                </c:pt>
                <c:pt idx="1">
                  <c:v>550000</c:v>
                </c:pt>
                <c:pt idx="2">
                  <c:v>12961116</c:v>
                </c:pt>
                <c:pt idx="3">
                  <c:v>19000</c:v>
                </c:pt>
                <c:pt idx="4">
                  <c:v>296380328</c:v>
                </c:pt>
                <c:pt idx="5">
                  <c:v>26611458</c:v>
                </c:pt>
                <c:pt idx="6">
                  <c:v>276473</c:v>
                </c:pt>
                <c:pt idx="7">
                  <c:v>74105437</c:v>
                </c:pt>
                <c:pt idx="8">
                  <c:v>4070100</c:v>
                </c:pt>
                <c:pt idx="9">
                  <c:v>7941574</c:v>
                </c:pt>
              </c:numCache>
            </c:numRef>
          </c:val>
        </c:ser>
      </c:pie3DChart>
      <c:spPr>
        <a:noFill/>
        <a:ln w="18319">
          <a:noFill/>
        </a:ln>
      </c:spPr>
    </c:plotArea>
    <c:legend>
      <c:legendPos val="r"/>
      <c:layout>
        <c:manualLayout>
          <c:xMode val="edge"/>
          <c:yMode val="edge"/>
          <c:x val="0.61814047157345753"/>
          <c:y val="0"/>
          <c:w val="0.36930064074517382"/>
          <c:h val="0.99997278124363098"/>
        </c:manualLayout>
      </c:layout>
    </c:legend>
    <c:plotVisOnly val="1"/>
    <c:dispBlanksAs val="zero"/>
  </c:chart>
  <c:spPr>
    <a:gradFill flip="none" rotWithShape="1">
      <a:gsLst>
        <a:gs pos="0">
          <a:sysClr val="window" lastClr="FFFFFF">
            <a:shade val="30000"/>
            <a:satMod val="115000"/>
          </a:sysClr>
        </a:gs>
        <a:gs pos="50000">
          <a:sysClr val="window" lastClr="FFFFFF">
            <a:shade val="67500"/>
            <a:satMod val="115000"/>
          </a:sysClr>
        </a:gs>
        <a:gs pos="100000">
          <a:sysClr val="window" lastClr="FFFFFF">
            <a:shade val="100000"/>
            <a:satMod val="115000"/>
          </a:sysClr>
        </a:gs>
      </a:gsLst>
      <a:lin ang="10800000" scaled="1"/>
      <a:tileRect/>
    </a:gradFill>
  </c:sp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2024 </a:t>
            </a:r>
            <a:r>
              <a:rPr lang="ru-RU" dirty="0"/>
              <a:t>год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2328933021303719E-2"/>
          <c:y val="0.13071185162628154"/>
          <c:w val="0.51792560412707289"/>
          <c:h val="0.784570844390307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9,</a:t>
                    </a:r>
                    <a:r>
                      <a:rPr lang="ru-RU"/>
                      <a:t>5</a:t>
                    </a:r>
                    <a:r>
                      <a:rPr lang="en-US"/>
                      <a:t>%</a:t>
                    </a:r>
                  </a:p>
                </c:rich>
              </c:tx>
              <c:numFmt formatCode="0.0%" sourceLinked="0"/>
              <c:spPr/>
              <c:dLblPos val="bestFit"/>
            </c:dLbl>
            <c:dLbl>
              <c:idx val="1"/>
              <c:layout>
                <c:manualLayout>
                  <c:x val="-5.2044873701132185E-2"/>
                  <c:y val="-1.6047476109685255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2"/>
              <c:layout>
                <c:manualLayout>
                  <c:x val="-6.9599920699567833E-3"/>
                  <c:y val="-1.8164469772770121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3"/>
              <c:layout>
                <c:manualLayout>
                  <c:x val="1.5368078990126243E-2"/>
                  <c:y val="2.8034686271950814E-3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4"/>
              <c:layout>
                <c:manualLayout>
                  <c:x val="4.3968641850803533E-3"/>
                  <c:y val="3.9413871608590452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dLbl>
              <c:idx val="5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6</a:t>
                    </a:r>
                    <a:r>
                      <a:rPr lang="ru-RU"/>
                      <a:t>6</a:t>
                    </a:r>
                    <a:r>
                      <a:rPr lang="en-US"/>
                      <a:t>,</a:t>
                    </a:r>
                    <a:r>
                      <a:rPr lang="ru-RU"/>
                      <a:t>5</a:t>
                    </a:r>
                    <a:r>
                      <a:rPr lang="en-US"/>
                      <a:t>%</a:t>
                    </a:r>
                  </a:p>
                </c:rich>
              </c:tx>
              <c:numFmt formatCode="0.0%" sourceLinked="0"/>
              <c:spPr/>
              <c:dLblPos val="bestFit"/>
            </c:dLbl>
            <c:dLbl>
              <c:idx val="6"/>
              <c:layout>
                <c:manualLayout>
                  <c:x val="-2.0147309172560402E-2"/>
                  <c:y val="2.9650817128522102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6,</a:t>
                    </a:r>
                    <a:r>
                      <a:rPr lang="ru-RU"/>
                      <a:t>4</a:t>
                    </a:r>
                    <a:r>
                      <a:rPr lang="en-US"/>
                      <a:t>%</a:t>
                    </a:r>
                  </a:p>
                </c:rich>
              </c:tx>
              <c:numFmt formatCode="0.0%" sourceLinked="0"/>
              <c:spPr/>
              <c:dLblPos val="bestFit"/>
            </c:dLbl>
            <c:dLbl>
              <c:idx val="8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/>
                      <a:t>8,</a:t>
                    </a:r>
                    <a:r>
                      <a:rPr lang="ru-RU"/>
                      <a:t>3</a:t>
                    </a:r>
                    <a:r>
                      <a:rPr lang="en-US"/>
                      <a:t>%</a:t>
                    </a:r>
                  </a:p>
                </c:rich>
              </c:tx>
              <c:numFmt formatCode="0.0%" sourceLinked="0"/>
              <c:spPr/>
              <c:dLblPos val="bestFit"/>
            </c:dLbl>
            <c:dLbl>
              <c:idx val="10"/>
              <c:layout>
                <c:manualLayout>
                  <c:x val="2.8416620336250968E-2"/>
                  <c:y val="-7.1976914487898993E-3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Percent val="1"/>
            </c:dLbl>
            <c:numFmt formatCode="0.0%" sourceLinked="0"/>
            <c:showPercent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 </c:v>
                </c:pt>
                <c:pt idx="1">
                  <c:v>Национальная безопасность и правоохранительная деятельность </c:v>
                </c:pt>
                <c:pt idx="2">
                  <c:v>Национальная экономика </c:v>
                </c:pt>
                <c:pt idx="3">
                  <c:v>Жилищно-коммунальное хозяйство </c:v>
                </c:pt>
                <c:pt idx="4">
                  <c:v>Образование </c:v>
                </c:pt>
                <c:pt idx="5">
                  <c:v>Культура, кинемотография </c:v>
                </c:pt>
                <c:pt idx="6">
                  <c:v>Здравоохранение 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общего характера бюджетам субъектов Российской Федерации и муниципальных образований </c:v>
                </c:pt>
              </c:strCache>
            </c:strRef>
          </c:cat>
          <c:val>
            <c:numRef>
              <c:f>Лист1!$B$2:$B$11</c:f>
              <c:numCache>
                <c:formatCode>#,##0</c:formatCode>
                <c:ptCount val="10"/>
                <c:pt idx="0">
                  <c:v>35486593</c:v>
                </c:pt>
                <c:pt idx="1">
                  <c:v>550000</c:v>
                </c:pt>
                <c:pt idx="2">
                  <c:v>14616373</c:v>
                </c:pt>
                <c:pt idx="3">
                  <c:v>19000</c:v>
                </c:pt>
                <c:pt idx="4">
                  <c:v>305604118</c:v>
                </c:pt>
                <c:pt idx="5">
                  <c:v>26611458</c:v>
                </c:pt>
                <c:pt idx="6">
                  <c:v>276473</c:v>
                </c:pt>
                <c:pt idx="7">
                  <c:v>72294762</c:v>
                </c:pt>
                <c:pt idx="8">
                  <c:v>4070100</c:v>
                </c:pt>
                <c:pt idx="9">
                  <c:v>7318689</c:v>
                </c:pt>
              </c:numCache>
            </c:numRef>
          </c:val>
        </c:ser>
      </c:pie3DChart>
      <c:spPr>
        <a:noFill/>
        <a:ln w="18316">
          <a:noFill/>
        </a:ln>
      </c:spPr>
    </c:plotArea>
    <c:legend>
      <c:legendPos val="r"/>
      <c:layout/>
    </c:legend>
    <c:plotVisOnly val="1"/>
    <c:dispBlanksAs val="zero"/>
  </c:chart>
  <c:spPr>
    <a:gradFill flip="none" rotWithShape="1">
      <a:gsLst>
        <a:gs pos="0">
          <a:sysClr val="window" lastClr="FFFFFF">
            <a:shade val="30000"/>
            <a:satMod val="115000"/>
          </a:sysClr>
        </a:gs>
        <a:gs pos="50000">
          <a:sysClr val="window" lastClr="FFFFFF">
            <a:shade val="67500"/>
            <a:satMod val="115000"/>
          </a:sysClr>
        </a:gs>
        <a:gs pos="100000">
          <a:sysClr val="window" lastClr="FFFFFF">
            <a:shade val="100000"/>
            <a:satMod val="115000"/>
          </a:sysClr>
        </a:gs>
      </a:gsLst>
      <a:lin ang="10800000" scaled="1"/>
      <a:tileRect/>
    </a:gradFill>
  </c:sp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title>
      <c:layout/>
      <c:txPr>
        <a:bodyPr/>
        <a:lstStyle/>
        <a:p>
          <a:pPr>
            <a:defRPr sz="157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view3D>
      <c:depthPercent val="100"/>
      <c:perspective val="30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Касторенского муниципального района в динамике, тыс.руб.</c:v>
                </c:pt>
              </c:strCache>
            </c:strRef>
          </c:tx>
          <c:cat>
            <c:strRef>
              <c:f>Лист1!$A$2:$A$7</c:f>
              <c:strCache>
                <c:ptCount val="5"/>
                <c:pt idx="0">
                  <c:v>2020 год (факт )</c:v>
                </c:pt>
                <c:pt idx="1">
                  <c:v>2021 год (план )</c:v>
                </c:pt>
                <c:pt idx="2">
                  <c:v>2022 год (прогноз )</c:v>
                </c:pt>
                <c:pt idx="3">
                  <c:v>2023 год (прогноз )</c:v>
                </c:pt>
                <c:pt idx="4">
                  <c:v>2024 год (прогноз  )</c:v>
                </c:pt>
              </c:strCache>
            </c:strRef>
          </c:cat>
          <c:val>
            <c:numRef>
              <c:f>Лист1!$B$2:$B$7</c:f>
              <c:numCache>
                <c:formatCode>#,##0.00</c:formatCode>
                <c:ptCount val="5"/>
                <c:pt idx="0">
                  <c:v>479549.52100000001</c:v>
                </c:pt>
                <c:pt idx="1">
                  <c:v>765676.99600000004</c:v>
                </c:pt>
                <c:pt idx="2">
                  <c:v>572152.17000000004</c:v>
                </c:pt>
                <c:pt idx="3">
                  <c:v>461780.22</c:v>
                </c:pt>
                <c:pt idx="4">
                  <c:v>473732.57</c:v>
                </c:pt>
              </c:numCache>
            </c:numRef>
          </c:val>
        </c:ser>
        <c:shape val="box"/>
        <c:axId val="182889088"/>
        <c:axId val="182890880"/>
        <c:axId val="0"/>
      </c:bar3DChart>
      <c:catAx>
        <c:axId val="182889088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 sz="872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82890880"/>
        <c:crosses val="autoZero"/>
        <c:auto val="1"/>
        <c:lblAlgn val="ctr"/>
        <c:lblOffset val="100"/>
      </c:catAx>
      <c:valAx>
        <c:axId val="182890880"/>
        <c:scaling>
          <c:orientation val="minMax"/>
        </c:scaling>
        <c:axPos val="l"/>
        <c:majorGridlines/>
        <c:numFmt formatCode="#,##0.00" sourceLinked="1"/>
        <c:tickLblPos val="nextTo"/>
        <c:txPr>
          <a:bodyPr rot="0" vert="horz"/>
          <a:lstStyle/>
          <a:p>
            <a:pPr>
              <a:defRPr sz="872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82889088"/>
        <c:crosses val="autoZero"/>
        <c:crossBetween val="between"/>
      </c:valAx>
      <c:spPr>
        <a:noFill/>
        <a:ln w="22153">
          <a:noFill/>
        </a:ln>
      </c:spPr>
    </c:plotArea>
    <c:legend>
      <c:legendPos val="r"/>
      <c:layout/>
      <c:txPr>
        <a:bodyPr/>
        <a:lstStyle/>
        <a:p>
          <a:pPr>
            <a:defRPr sz="802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ysClr val="window" lastClr="FFFFFF">
            <a:shade val="30000"/>
            <a:satMod val="115000"/>
          </a:sysClr>
        </a:gs>
        <a:gs pos="50000">
          <a:sysClr val="window" lastClr="FFFFFF">
            <a:shade val="67500"/>
            <a:satMod val="115000"/>
          </a:sysClr>
        </a:gs>
        <a:gs pos="100000">
          <a:sysClr val="window" lastClr="FFFFFF">
            <a:shade val="100000"/>
            <a:satMod val="115000"/>
          </a:sysClr>
        </a:gs>
      </a:gsLst>
      <a:lin ang="10800000" scaled="1"/>
      <a:tileRect/>
    </a:gradFill>
  </c:spPr>
  <c:txPr>
    <a:bodyPr/>
    <a:lstStyle/>
    <a:p>
      <a:pPr>
        <a:defRPr sz="872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E7CB4-35A9-483D-932F-CFE55AACDD1F}" type="doc">
      <dgm:prSet loTypeId="urn:microsoft.com/office/officeart/2005/8/layout/process2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D7B67E-90F4-4AE0-A007-C89BE622B6A0}">
      <dgm:prSet/>
      <dgm:spPr/>
      <dgm:t>
        <a:bodyPr/>
        <a:lstStyle/>
        <a:p>
          <a:pPr rtl="0"/>
          <a:r>
            <a:rPr lang="ru-RU" b="1" dirty="0" smtClean="0"/>
            <a:t>БЮДЖЕТ</a:t>
          </a:r>
          <a:endParaRPr lang="ru-RU" dirty="0"/>
        </a:p>
      </dgm:t>
    </dgm:pt>
    <dgm:pt modelId="{7D40832D-9FD6-48CF-90E2-F10649AD2286}" type="parTrans" cxnId="{630951FE-7F66-4269-B6A2-1F7049CEA7B4}">
      <dgm:prSet/>
      <dgm:spPr/>
      <dgm:t>
        <a:bodyPr/>
        <a:lstStyle/>
        <a:p>
          <a:endParaRPr lang="ru-RU"/>
        </a:p>
      </dgm:t>
    </dgm:pt>
    <dgm:pt modelId="{2623489F-1CDB-478E-8151-381CAFBE6EE4}" type="sibTrans" cxnId="{630951FE-7F66-4269-B6A2-1F7049CEA7B4}">
      <dgm:prSet/>
      <dgm:spPr/>
      <dgm:t>
        <a:bodyPr/>
        <a:lstStyle/>
        <a:p>
          <a:endParaRPr lang="ru-RU"/>
        </a:p>
      </dgm:t>
    </dgm:pt>
    <dgm:pt modelId="{0A9043B6-BD00-427E-86FB-6CE95C8DD878}" type="pres">
      <dgm:prSet presAssocID="{1DEE7CB4-35A9-483D-932F-CFE55AACDD1F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1BFFF8-7DF1-44F7-BE45-8E55F2378C29}" type="pres">
      <dgm:prSet presAssocID="{9FD7B67E-90F4-4AE0-A007-C89BE622B6A0}" presName="node" presStyleLbl="node1" presStyleIdx="0" presStyleCnt="1" custScaleX="362962" custScaleY="68182" custLinFactNeighborX="92851" custLinFactNeighborY="11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0951FE-7F66-4269-B6A2-1F7049CEA7B4}" srcId="{1DEE7CB4-35A9-483D-932F-CFE55AACDD1F}" destId="{9FD7B67E-90F4-4AE0-A007-C89BE622B6A0}" srcOrd="0" destOrd="0" parTransId="{7D40832D-9FD6-48CF-90E2-F10649AD2286}" sibTransId="{2623489F-1CDB-478E-8151-381CAFBE6EE4}"/>
    <dgm:cxn modelId="{1875BEA1-D327-45DA-9172-5FAD84CD84EF}" type="presOf" srcId="{9FD7B67E-90F4-4AE0-A007-C89BE622B6A0}" destId="{341BFFF8-7DF1-44F7-BE45-8E55F2378C29}" srcOrd="0" destOrd="0" presId="urn:microsoft.com/office/officeart/2005/8/layout/process2"/>
    <dgm:cxn modelId="{9CAFB47C-DC38-4EFF-9A76-0D2AB097D450}" type="presOf" srcId="{1DEE7CB4-35A9-483D-932F-CFE55AACDD1F}" destId="{0A9043B6-BD00-427E-86FB-6CE95C8DD878}" srcOrd="0" destOrd="0" presId="urn:microsoft.com/office/officeart/2005/8/layout/process2"/>
    <dgm:cxn modelId="{D1FE4E33-ED09-445B-B7AF-7F85DA9F0536}" type="presParOf" srcId="{0A9043B6-BD00-427E-86FB-6CE95C8DD878}" destId="{341BFFF8-7DF1-44F7-BE45-8E55F2378C29}" srcOrd="0" destOrd="0" presId="urn:microsoft.com/office/officeart/2005/8/layout/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13A1C2-CCFB-4475-8F57-BA264EC51716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C810285-27DC-4A15-8F13-E59F384BAFA8}">
      <dgm:prSet phldrT="[Текст]"/>
      <dgm:spPr/>
      <dgm:t>
        <a:bodyPr/>
        <a:lstStyle/>
        <a:p>
          <a:r>
            <a:rPr lang="ru-RU" dirty="0" smtClean="0"/>
            <a:t>ДОХОДЫ</a:t>
          </a:r>
          <a:endParaRPr lang="ru-RU" dirty="0"/>
        </a:p>
      </dgm:t>
    </dgm:pt>
    <dgm:pt modelId="{195A9533-B156-4F63-9F29-C5A035D580CA}" type="parTrans" cxnId="{9B18CB55-DDD9-4BF0-BDE8-3A5B34BF9C24}">
      <dgm:prSet/>
      <dgm:spPr/>
      <dgm:t>
        <a:bodyPr/>
        <a:lstStyle/>
        <a:p>
          <a:endParaRPr lang="ru-RU"/>
        </a:p>
      </dgm:t>
    </dgm:pt>
    <dgm:pt modelId="{EDA35208-867B-468E-9098-0845DC2062DB}" type="sibTrans" cxnId="{9B18CB55-DDD9-4BF0-BDE8-3A5B34BF9C24}">
      <dgm:prSet/>
      <dgm:spPr/>
      <dgm:t>
        <a:bodyPr/>
        <a:lstStyle/>
        <a:p>
          <a:endParaRPr lang="ru-RU"/>
        </a:p>
      </dgm:t>
    </dgm:pt>
    <dgm:pt modelId="{5315B9D1-2DFC-4B8B-9AB4-7DA96972472F}">
      <dgm:prSet phldrT="[Текст]"/>
      <dgm:spPr/>
      <dgm:t>
        <a:bodyPr/>
        <a:lstStyle/>
        <a:p>
          <a:r>
            <a:rPr lang="ru-RU" dirty="0" smtClean="0"/>
            <a:t>ИСТОЧНИКИ ФИНАНСИРОВАНИЯ ДЕФИЦИТА БЮДЖЕТА</a:t>
          </a:r>
          <a:endParaRPr lang="ru-RU" dirty="0"/>
        </a:p>
      </dgm:t>
    </dgm:pt>
    <dgm:pt modelId="{79228FAA-2527-4100-A5AE-910CF130E463}" type="parTrans" cxnId="{CC8C0F1C-B446-4C93-8AFC-B127459C29CE}">
      <dgm:prSet/>
      <dgm:spPr/>
      <dgm:t>
        <a:bodyPr/>
        <a:lstStyle/>
        <a:p>
          <a:endParaRPr lang="ru-RU"/>
        </a:p>
      </dgm:t>
    </dgm:pt>
    <dgm:pt modelId="{DC8024F9-A3BC-421B-B797-33EB97773FF1}" type="sibTrans" cxnId="{CC8C0F1C-B446-4C93-8AFC-B127459C29CE}">
      <dgm:prSet/>
      <dgm:spPr/>
      <dgm:t>
        <a:bodyPr/>
        <a:lstStyle/>
        <a:p>
          <a:endParaRPr lang="ru-RU"/>
        </a:p>
      </dgm:t>
    </dgm:pt>
    <dgm:pt modelId="{1DDCCA52-8309-437C-B18E-BB4892C48634}">
      <dgm:prSet phldrT="[Текст]"/>
      <dgm:spPr/>
      <dgm:t>
        <a:bodyPr/>
        <a:lstStyle/>
        <a:p>
          <a:r>
            <a:rPr lang="ru-RU" dirty="0" smtClean="0"/>
            <a:t>РАСХОДЫ</a:t>
          </a:r>
          <a:endParaRPr lang="ru-RU" dirty="0"/>
        </a:p>
      </dgm:t>
    </dgm:pt>
    <dgm:pt modelId="{BF8ABF80-B798-40F7-803F-B937AABC65BF}" type="parTrans" cxnId="{1DAAFE29-5BF2-4681-BB5D-0D194BD22C42}">
      <dgm:prSet/>
      <dgm:spPr/>
      <dgm:t>
        <a:bodyPr/>
        <a:lstStyle/>
        <a:p>
          <a:endParaRPr lang="ru-RU"/>
        </a:p>
      </dgm:t>
    </dgm:pt>
    <dgm:pt modelId="{C79B590D-0523-429A-9E45-1E57973ECE60}" type="sibTrans" cxnId="{1DAAFE29-5BF2-4681-BB5D-0D194BD22C42}">
      <dgm:prSet/>
      <dgm:spPr/>
      <dgm:t>
        <a:bodyPr/>
        <a:lstStyle/>
        <a:p>
          <a:endParaRPr lang="ru-RU"/>
        </a:p>
      </dgm:t>
    </dgm:pt>
    <dgm:pt modelId="{A10080D4-FEC7-4D14-93FB-4A44B53A94D4}" type="pres">
      <dgm:prSet presAssocID="{0813A1C2-CCFB-4475-8F57-BA264EC51716}" presName="Name0" presStyleCnt="0">
        <dgm:presLayoutVars>
          <dgm:dir/>
          <dgm:resizeHandles val="exact"/>
        </dgm:presLayoutVars>
      </dgm:prSet>
      <dgm:spPr/>
    </dgm:pt>
    <dgm:pt modelId="{2BFAE44D-DF10-4E7D-A611-03BA7F7294D7}" type="pres">
      <dgm:prSet presAssocID="{0813A1C2-CCFB-4475-8F57-BA264EC51716}" presName="vNodes" presStyleCnt="0"/>
      <dgm:spPr/>
    </dgm:pt>
    <dgm:pt modelId="{A1D81D0C-4B46-4F9D-A8B1-75BC0FD9DB3E}" type="pres">
      <dgm:prSet presAssocID="{5C810285-27DC-4A15-8F13-E59F384BAFA8}" presName="node" presStyleLbl="node1" presStyleIdx="0" presStyleCnt="3" custScaleX="170343" custScaleY="937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A4008E-4D21-468C-AEBF-5BA2FFE3319B}" type="pres">
      <dgm:prSet presAssocID="{EDA35208-867B-468E-9098-0845DC2062DB}" presName="spacerT" presStyleCnt="0"/>
      <dgm:spPr/>
    </dgm:pt>
    <dgm:pt modelId="{FE03C18D-2246-4274-A969-234A9B533F33}" type="pres">
      <dgm:prSet presAssocID="{EDA35208-867B-468E-9098-0845DC2062DB}" presName="sibTrans" presStyleLbl="sibTrans2D1" presStyleIdx="0" presStyleCnt="2"/>
      <dgm:spPr/>
      <dgm:t>
        <a:bodyPr/>
        <a:lstStyle/>
        <a:p>
          <a:endParaRPr lang="ru-RU"/>
        </a:p>
      </dgm:t>
    </dgm:pt>
    <dgm:pt modelId="{F6DDD5B0-AE73-486B-AE9F-5D3B32E61EC9}" type="pres">
      <dgm:prSet presAssocID="{EDA35208-867B-468E-9098-0845DC2062DB}" presName="spacerB" presStyleCnt="0"/>
      <dgm:spPr/>
    </dgm:pt>
    <dgm:pt modelId="{53E0EA7A-AA0C-4DA6-8102-2A8708ABC930}" type="pres">
      <dgm:prSet presAssocID="{5315B9D1-2DFC-4B8B-9AB4-7DA96972472F}" presName="node" presStyleLbl="node1" presStyleIdx="1" presStyleCnt="3" custScaleX="228769" custScaleY="945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67EC9D-7F0E-4F3D-BEB3-F2FAA71E6DE0}" type="pres">
      <dgm:prSet presAssocID="{0813A1C2-CCFB-4475-8F57-BA264EC51716}" presName="sibTransLast" presStyleLbl="sibTrans2D1" presStyleIdx="1" presStyleCnt="2"/>
      <dgm:spPr/>
      <dgm:t>
        <a:bodyPr/>
        <a:lstStyle/>
        <a:p>
          <a:endParaRPr lang="ru-RU"/>
        </a:p>
      </dgm:t>
    </dgm:pt>
    <dgm:pt modelId="{C043018B-6AF3-43E3-AB39-5068D1D625EB}" type="pres">
      <dgm:prSet presAssocID="{0813A1C2-CCFB-4475-8F57-BA264EC51716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302D117-299E-4044-8EB5-7BAC82CFEAC9}" type="pres">
      <dgm:prSet presAssocID="{0813A1C2-CCFB-4475-8F57-BA264EC51716}" presName="lastNode" presStyleLbl="node1" presStyleIdx="2" presStyleCnt="3" custScaleX="76713" custScaleY="29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17C18C-7BD9-4006-8C85-F77EC9F07614}" type="presOf" srcId="{EDA35208-867B-468E-9098-0845DC2062DB}" destId="{FE03C18D-2246-4274-A969-234A9B533F33}" srcOrd="0" destOrd="0" presId="urn:microsoft.com/office/officeart/2005/8/layout/equation2"/>
    <dgm:cxn modelId="{ABCAE231-2716-4137-8DD5-DDD2A4B768E1}" type="presOf" srcId="{DC8024F9-A3BC-421B-B797-33EB97773FF1}" destId="{9367EC9D-7F0E-4F3D-BEB3-F2FAA71E6DE0}" srcOrd="0" destOrd="0" presId="urn:microsoft.com/office/officeart/2005/8/layout/equation2"/>
    <dgm:cxn modelId="{CC8C0F1C-B446-4C93-8AFC-B127459C29CE}" srcId="{0813A1C2-CCFB-4475-8F57-BA264EC51716}" destId="{5315B9D1-2DFC-4B8B-9AB4-7DA96972472F}" srcOrd="1" destOrd="0" parTransId="{79228FAA-2527-4100-A5AE-910CF130E463}" sibTransId="{DC8024F9-A3BC-421B-B797-33EB97773FF1}"/>
    <dgm:cxn modelId="{1DAAFE29-5BF2-4681-BB5D-0D194BD22C42}" srcId="{0813A1C2-CCFB-4475-8F57-BA264EC51716}" destId="{1DDCCA52-8309-437C-B18E-BB4892C48634}" srcOrd="2" destOrd="0" parTransId="{BF8ABF80-B798-40F7-803F-B937AABC65BF}" sibTransId="{C79B590D-0523-429A-9E45-1E57973ECE60}"/>
    <dgm:cxn modelId="{E9D4B662-0A08-4AED-ACC6-A6194EA475D2}" type="presOf" srcId="{0813A1C2-CCFB-4475-8F57-BA264EC51716}" destId="{A10080D4-FEC7-4D14-93FB-4A44B53A94D4}" srcOrd="0" destOrd="0" presId="urn:microsoft.com/office/officeart/2005/8/layout/equation2"/>
    <dgm:cxn modelId="{9B18CB55-DDD9-4BF0-BDE8-3A5B34BF9C24}" srcId="{0813A1C2-CCFB-4475-8F57-BA264EC51716}" destId="{5C810285-27DC-4A15-8F13-E59F384BAFA8}" srcOrd="0" destOrd="0" parTransId="{195A9533-B156-4F63-9F29-C5A035D580CA}" sibTransId="{EDA35208-867B-468E-9098-0845DC2062DB}"/>
    <dgm:cxn modelId="{6FE75990-9C34-4D19-B829-4690617C03F7}" type="presOf" srcId="{1DDCCA52-8309-437C-B18E-BB4892C48634}" destId="{6302D117-299E-4044-8EB5-7BAC82CFEAC9}" srcOrd="0" destOrd="0" presId="urn:microsoft.com/office/officeart/2005/8/layout/equation2"/>
    <dgm:cxn modelId="{2BA3E5D9-CE3C-4CAE-A69A-FB4BF6B22FD0}" type="presOf" srcId="{5C810285-27DC-4A15-8F13-E59F384BAFA8}" destId="{A1D81D0C-4B46-4F9D-A8B1-75BC0FD9DB3E}" srcOrd="0" destOrd="0" presId="urn:microsoft.com/office/officeart/2005/8/layout/equation2"/>
    <dgm:cxn modelId="{CDAB2FE6-2AE0-4290-99A9-B6ABDB9EC7F2}" type="presOf" srcId="{DC8024F9-A3BC-421B-B797-33EB97773FF1}" destId="{C043018B-6AF3-43E3-AB39-5068D1D625EB}" srcOrd="1" destOrd="0" presId="urn:microsoft.com/office/officeart/2005/8/layout/equation2"/>
    <dgm:cxn modelId="{40819963-0C79-47F6-88E9-9B39164625C3}" type="presOf" srcId="{5315B9D1-2DFC-4B8B-9AB4-7DA96972472F}" destId="{53E0EA7A-AA0C-4DA6-8102-2A8708ABC930}" srcOrd="0" destOrd="0" presId="urn:microsoft.com/office/officeart/2005/8/layout/equation2"/>
    <dgm:cxn modelId="{D8A7DD6B-B529-40DD-973D-87710B6E39D2}" type="presParOf" srcId="{A10080D4-FEC7-4D14-93FB-4A44B53A94D4}" destId="{2BFAE44D-DF10-4E7D-A611-03BA7F7294D7}" srcOrd="0" destOrd="0" presId="urn:microsoft.com/office/officeart/2005/8/layout/equation2"/>
    <dgm:cxn modelId="{9FB05F24-1A7B-4E08-99CC-B9EDDFC4BC9B}" type="presParOf" srcId="{2BFAE44D-DF10-4E7D-A611-03BA7F7294D7}" destId="{A1D81D0C-4B46-4F9D-A8B1-75BC0FD9DB3E}" srcOrd="0" destOrd="0" presId="urn:microsoft.com/office/officeart/2005/8/layout/equation2"/>
    <dgm:cxn modelId="{AC8FFDA3-F7AE-471B-AE84-964950F8F07C}" type="presParOf" srcId="{2BFAE44D-DF10-4E7D-A611-03BA7F7294D7}" destId="{9BA4008E-4D21-468C-AEBF-5BA2FFE3319B}" srcOrd="1" destOrd="0" presId="urn:microsoft.com/office/officeart/2005/8/layout/equation2"/>
    <dgm:cxn modelId="{A32E0564-8644-46F7-9A2B-9015E77118CC}" type="presParOf" srcId="{2BFAE44D-DF10-4E7D-A611-03BA7F7294D7}" destId="{FE03C18D-2246-4274-A969-234A9B533F33}" srcOrd="2" destOrd="0" presId="urn:microsoft.com/office/officeart/2005/8/layout/equation2"/>
    <dgm:cxn modelId="{A8EC4449-A52A-49A3-BE6B-84B8A26740E0}" type="presParOf" srcId="{2BFAE44D-DF10-4E7D-A611-03BA7F7294D7}" destId="{F6DDD5B0-AE73-486B-AE9F-5D3B32E61EC9}" srcOrd="3" destOrd="0" presId="urn:microsoft.com/office/officeart/2005/8/layout/equation2"/>
    <dgm:cxn modelId="{CCD825D5-D341-4F5F-AF5C-0E76A50D2677}" type="presParOf" srcId="{2BFAE44D-DF10-4E7D-A611-03BA7F7294D7}" destId="{53E0EA7A-AA0C-4DA6-8102-2A8708ABC930}" srcOrd="4" destOrd="0" presId="urn:microsoft.com/office/officeart/2005/8/layout/equation2"/>
    <dgm:cxn modelId="{F9BA55AC-D4E5-478D-95C1-AFADC4894F0C}" type="presParOf" srcId="{A10080D4-FEC7-4D14-93FB-4A44B53A94D4}" destId="{9367EC9D-7F0E-4F3D-BEB3-F2FAA71E6DE0}" srcOrd="1" destOrd="0" presId="urn:microsoft.com/office/officeart/2005/8/layout/equation2"/>
    <dgm:cxn modelId="{17D59FD7-3B7F-4149-ABD1-10C5A410867D}" type="presParOf" srcId="{9367EC9D-7F0E-4F3D-BEB3-F2FAA71E6DE0}" destId="{C043018B-6AF3-43E3-AB39-5068D1D625EB}" srcOrd="0" destOrd="0" presId="urn:microsoft.com/office/officeart/2005/8/layout/equation2"/>
    <dgm:cxn modelId="{C04498D6-3F83-4AE0-9404-7E9ECA793914}" type="presParOf" srcId="{A10080D4-FEC7-4D14-93FB-4A44B53A94D4}" destId="{6302D117-299E-4044-8EB5-7BAC82CFEAC9}" srcOrd="2" destOrd="0" presId="urn:microsoft.com/office/officeart/2005/8/layout/equation2"/>
  </dgm:cxnLst>
  <dgm:bg/>
  <dgm:whole>
    <a:ln>
      <a:noFill/>
    </a:ln>
  </dgm:whole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9C9AF3-CD7B-4A7D-B021-331C1B19CBE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C73AB8-028B-47EE-9E8E-63BF25D6CC75}">
      <dgm:prSet phldrT="[Текст]"/>
      <dgm:spPr/>
      <dgm:t>
        <a:bodyPr/>
        <a:lstStyle/>
        <a:p>
          <a:pPr algn="ctr"/>
          <a:r>
            <a:rPr lang="ru-RU" dirty="0" smtClean="0"/>
            <a:t>Неналоговые доходы</a:t>
          </a:r>
          <a:endParaRPr lang="ru-RU" dirty="0"/>
        </a:p>
      </dgm:t>
    </dgm:pt>
    <dgm:pt modelId="{B69D3998-5341-4E5E-81AA-AC0510F26B7B}" type="parTrans" cxnId="{4D3034EF-FA26-4207-AEDA-2D752406B98E}">
      <dgm:prSet/>
      <dgm:spPr/>
      <dgm:t>
        <a:bodyPr/>
        <a:lstStyle/>
        <a:p>
          <a:endParaRPr lang="ru-RU"/>
        </a:p>
      </dgm:t>
    </dgm:pt>
    <dgm:pt modelId="{033FF6EA-D94B-4E2F-8242-BBBCA1A850F7}" type="sibTrans" cxnId="{4D3034EF-FA26-4207-AEDA-2D752406B98E}">
      <dgm:prSet/>
      <dgm:spPr/>
      <dgm:t>
        <a:bodyPr/>
        <a:lstStyle/>
        <a:p>
          <a:endParaRPr lang="ru-RU"/>
        </a:p>
      </dgm:t>
    </dgm:pt>
    <dgm:pt modelId="{E39CE90E-17A0-408F-A5F4-0F5CC9121EFC}" type="pres">
      <dgm:prSet presAssocID="{159C9AF3-CD7B-4A7D-B021-331C1B19CB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1BD5C6-B751-4176-85BC-8F156AAA7B4A}" type="pres">
      <dgm:prSet presAssocID="{C6C73AB8-028B-47EE-9E8E-63BF25D6CC7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93A515-6112-4BAD-97B5-EECAA63C6D37}" type="presOf" srcId="{159C9AF3-CD7B-4A7D-B021-331C1B19CBE7}" destId="{E39CE90E-17A0-408F-A5F4-0F5CC9121EFC}" srcOrd="0" destOrd="0" presId="urn:microsoft.com/office/officeart/2005/8/layout/vList2"/>
    <dgm:cxn modelId="{A0B7E701-FF1D-4D2F-AC81-D7860B9DBA71}" type="presOf" srcId="{C6C73AB8-028B-47EE-9E8E-63BF25D6CC75}" destId="{CE1BD5C6-B751-4176-85BC-8F156AAA7B4A}" srcOrd="0" destOrd="0" presId="urn:microsoft.com/office/officeart/2005/8/layout/vList2"/>
    <dgm:cxn modelId="{4D3034EF-FA26-4207-AEDA-2D752406B98E}" srcId="{159C9AF3-CD7B-4A7D-B021-331C1B19CBE7}" destId="{C6C73AB8-028B-47EE-9E8E-63BF25D6CC75}" srcOrd="0" destOrd="0" parTransId="{B69D3998-5341-4E5E-81AA-AC0510F26B7B}" sibTransId="{033FF6EA-D94B-4E2F-8242-BBBCA1A850F7}"/>
    <dgm:cxn modelId="{E617AC83-F392-45A2-A738-8647315C5B02}" type="presParOf" srcId="{E39CE90E-17A0-408F-A5F4-0F5CC9121EFC}" destId="{CE1BD5C6-B751-4176-85BC-8F156AAA7B4A}" srcOrd="0" destOrd="0" presId="urn:microsoft.com/office/officeart/2005/8/layout/v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47AAEC8-0F33-4CA3-B708-39AA4998B40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A6F528-9163-458A-ACA9-1E35C6E515CD}">
      <dgm:prSet/>
      <dgm:spPr/>
      <dgm:t>
        <a:bodyPr/>
        <a:lstStyle/>
        <a:p>
          <a:r>
            <a:rPr lang="ru-RU" dirty="0" smtClean="0"/>
            <a:t>Дотация на выравнивание бюджетной обеспеченности поселений</a:t>
          </a:r>
          <a:endParaRPr lang="ru-RU" dirty="0"/>
        </a:p>
      </dgm:t>
    </dgm:pt>
    <dgm:pt modelId="{4ABEB5ED-A984-4B50-8519-63DE2C0BCFD2}" type="parTrans" cxnId="{B43D1661-FEE6-4DAC-9FE3-07990AFE1DE1}">
      <dgm:prSet/>
      <dgm:spPr/>
      <dgm:t>
        <a:bodyPr/>
        <a:lstStyle/>
        <a:p>
          <a:endParaRPr lang="ru-RU"/>
        </a:p>
      </dgm:t>
    </dgm:pt>
    <dgm:pt modelId="{78E66E8A-4D14-426A-81FE-E45126945BFE}" type="sibTrans" cxnId="{B43D1661-FEE6-4DAC-9FE3-07990AFE1DE1}">
      <dgm:prSet/>
      <dgm:spPr/>
      <dgm:t>
        <a:bodyPr/>
        <a:lstStyle/>
        <a:p>
          <a:endParaRPr lang="ru-RU"/>
        </a:p>
      </dgm:t>
    </dgm:pt>
    <dgm:pt modelId="{DBA46104-3574-4076-8E42-1FEDBEF46754}">
      <dgm:prSet/>
      <dgm:spPr/>
      <dgm:t>
        <a:bodyPr/>
        <a:lstStyle/>
        <a:p>
          <a:r>
            <a:rPr lang="ru-RU" smtClean="0"/>
            <a:t>Иные межбюджетные трансферты</a:t>
          </a:r>
          <a:endParaRPr lang="ru-RU"/>
        </a:p>
      </dgm:t>
    </dgm:pt>
    <dgm:pt modelId="{298F4D2C-DD63-4F8D-8A44-7BD4283BD7AC}" type="parTrans" cxnId="{CF62C725-42CD-4EE9-ABB7-6733CC1A9C3C}">
      <dgm:prSet/>
      <dgm:spPr/>
      <dgm:t>
        <a:bodyPr/>
        <a:lstStyle/>
        <a:p>
          <a:endParaRPr lang="ru-RU"/>
        </a:p>
      </dgm:t>
    </dgm:pt>
    <dgm:pt modelId="{B44E38C2-4E90-44CF-900D-D50913CB11BE}" type="sibTrans" cxnId="{CF62C725-42CD-4EE9-ABB7-6733CC1A9C3C}">
      <dgm:prSet/>
      <dgm:spPr/>
      <dgm:t>
        <a:bodyPr/>
        <a:lstStyle/>
        <a:p>
          <a:endParaRPr lang="ru-RU"/>
        </a:p>
      </dgm:t>
    </dgm:pt>
    <dgm:pt modelId="{C59F2286-93BB-4C49-9E9C-4BF67E7814CA}" type="pres">
      <dgm:prSet presAssocID="{647AAEC8-0F33-4CA3-B708-39AA4998B4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6B965BC-DF6B-44AB-81ED-8C6A02505B46}" type="pres">
      <dgm:prSet presAssocID="{4FA6F528-9163-458A-ACA9-1E35C6E515C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83EAB3-779E-4F26-A887-1A03F112C26F}" type="pres">
      <dgm:prSet presAssocID="{78E66E8A-4D14-426A-81FE-E45126945BFE}" presName="spacer" presStyleCnt="0"/>
      <dgm:spPr/>
    </dgm:pt>
    <dgm:pt modelId="{8FE4C15A-323D-46E9-BA91-1472D124509E}" type="pres">
      <dgm:prSet presAssocID="{DBA46104-3574-4076-8E42-1FEDBEF4675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879D2D-5914-4540-B4B1-9235ED6F16C0}" type="presOf" srcId="{4FA6F528-9163-458A-ACA9-1E35C6E515CD}" destId="{06B965BC-DF6B-44AB-81ED-8C6A02505B46}" srcOrd="0" destOrd="0" presId="urn:microsoft.com/office/officeart/2005/8/layout/vList2"/>
    <dgm:cxn modelId="{E5971DFC-F1C8-4D00-A627-2897B0DC7280}" type="presOf" srcId="{647AAEC8-0F33-4CA3-B708-39AA4998B406}" destId="{C59F2286-93BB-4C49-9E9C-4BF67E7814CA}" srcOrd="0" destOrd="0" presId="urn:microsoft.com/office/officeart/2005/8/layout/vList2"/>
    <dgm:cxn modelId="{B43D1661-FEE6-4DAC-9FE3-07990AFE1DE1}" srcId="{647AAEC8-0F33-4CA3-B708-39AA4998B406}" destId="{4FA6F528-9163-458A-ACA9-1E35C6E515CD}" srcOrd="0" destOrd="0" parTransId="{4ABEB5ED-A984-4B50-8519-63DE2C0BCFD2}" sibTransId="{78E66E8A-4D14-426A-81FE-E45126945BFE}"/>
    <dgm:cxn modelId="{CF62C725-42CD-4EE9-ABB7-6733CC1A9C3C}" srcId="{647AAEC8-0F33-4CA3-B708-39AA4998B406}" destId="{DBA46104-3574-4076-8E42-1FEDBEF46754}" srcOrd="1" destOrd="0" parTransId="{298F4D2C-DD63-4F8D-8A44-7BD4283BD7AC}" sibTransId="{B44E38C2-4E90-44CF-900D-D50913CB11BE}"/>
    <dgm:cxn modelId="{30B70F0F-270F-4DF8-92BC-2103CC8489F6}" type="presOf" srcId="{DBA46104-3574-4076-8E42-1FEDBEF46754}" destId="{8FE4C15A-323D-46E9-BA91-1472D124509E}" srcOrd="0" destOrd="0" presId="urn:microsoft.com/office/officeart/2005/8/layout/vList2"/>
    <dgm:cxn modelId="{8017ABE0-3CEE-4BB0-99E3-045609B5E4D4}" type="presParOf" srcId="{C59F2286-93BB-4C49-9E9C-4BF67E7814CA}" destId="{06B965BC-DF6B-44AB-81ED-8C6A02505B46}" srcOrd="0" destOrd="0" presId="urn:microsoft.com/office/officeart/2005/8/layout/vList2"/>
    <dgm:cxn modelId="{E9ED6DD8-F1C7-4723-A411-1C760F476C88}" type="presParOf" srcId="{C59F2286-93BB-4C49-9E9C-4BF67E7814CA}" destId="{D883EAB3-779E-4F26-A887-1A03F112C26F}" srcOrd="1" destOrd="0" presId="urn:microsoft.com/office/officeart/2005/8/layout/vList2"/>
    <dgm:cxn modelId="{69092223-8791-4AEC-B76D-BC02B0C5AC2A}" type="presParOf" srcId="{C59F2286-93BB-4C49-9E9C-4BF67E7814CA}" destId="{8FE4C15A-323D-46E9-BA91-1472D124509E}" srcOrd="2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600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600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Tm="600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6000"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651204F-EFC9-49F3-BCB4-747AAC260424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D1B1F06-CDFE-4AF1-9AC1-B5C0DDA09C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advTm="6000">
    <p:comb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" name="Содержимое 16" descr="IMG_20200728_09444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357430"/>
            <a:ext cx="2786082" cy="1714511"/>
          </a:xfrm>
        </p:spPr>
      </p:pic>
      <p:pic>
        <p:nvPicPr>
          <p:cNvPr id="20" name="Содержимое 19" descr="IMG_20200728_0945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6286512" y="2285992"/>
            <a:ext cx="2643206" cy="1766749"/>
          </a:xfrm>
        </p:spPr>
      </p:pic>
      <p:pic>
        <p:nvPicPr>
          <p:cNvPr id="13" name="Рисунок 12" descr="DSC_0008_0.t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pic>
        <p:nvPicPr>
          <p:cNvPr id="21" name="Содержимое 16" descr="IMG_20200728_09444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29322" y="4161239"/>
            <a:ext cx="3071834" cy="2250297"/>
          </a:xfrm>
          <a:prstGeom prst="rect">
            <a:avLst/>
          </a:prstGeom>
        </p:spPr>
      </p:pic>
      <p:pic>
        <p:nvPicPr>
          <p:cNvPr id="22" name="Содержимое 16" descr="IMG_20200728_09444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4214818"/>
            <a:ext cx="3000396" cy="2143139"/>
          </a:xfrm>
          <a:prstGeom prst="rect">
            <a:avLst/>
          </a:prstGeom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571604" y="1714488"/>
            <a:ext cx="64248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«БЮДЖЕТ ДЛЯ ГРАЖДАН»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214678" y="2285992"/>
            <a:ext cx="2714644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1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 решению «О  бюджете муниципального района «</a:t>
            </a:r>
            <a:r>
              <a:rPr kumimoji="0" lang="ru-RU" sz="2100" b="1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Касторенский</a:t>
            </a:r>
            <a:r>
              <a:rPr kumimoji="0" lang="ru-RU" sz="21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район» Курской области на 2022 год и на плановый период 2023-2024 годов»</a:t>
            </a:r>
            <a:endParaRPr kumimoji="0" lang="ru-RU" sz="21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6000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28596" y="3000372"/>
            <a:ext cx="3043230" cy="1285884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4300" b="1" dirty="0" smtClean="0"/>
              <a:t>             Изменение остатков средств на счетах по учету средств бюджета муниципального района «</a:t>
            </a:r>
            <a:r>
              <a:rPr lang="ru-RU" sz="4300" b="1" dirty="0" err="1" smtClean="0"/>
              <a:t>Касторенский</a:t>
            </a:r>
            <a:r>
              <a:rPr lang="ru-RU" sz="4300" b="1" dirty="0" smtClean="0"/>
              <a:t> район» в течение соответствующего финансового года</a:t>
            </a:r>
            <a:endParaRPr lang="ru-RU" sz="4300" dirty="0" smtClean="0"/>
          </a:p>
          <a:p>
            <a:pPr>
              <a:buNone/>
            </a:pPr>
            <a:endParaRPr lang="ru-RU" sz="43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357158" y="1714488"/>
            <a:ext cx="8501122" cy="35719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5200" b="1" dirty="0" smtClean="0"/>
              <a:t>    Источники финансирования дефицита бюджета  муниципального района «</a:t>
            </a:r>
            <a:r>
              <a:rPr lang="ru-RU" sz="5200" b="1" dirty="0" err="1" smtClean="0"/>
              <a:t>Касторенский</a:t>
            </a:r>
            <a:r>
              <a:rPr lang="ru-RU" sz="5200" b="1" dirty="0" smtClean="0"/>
              <a:t> район»</a:t>
            </a:r>
            <a:endParaRPr lang="ru-RU" sz="5200" dirty="0" smtClean="0"/>
          </a:p>
          <a:p>
            <a:pPr>
              <a:buNone/>
            </a:pPr>
            <a:r>
              <a:rPr lang="ru-RU" sz="5200" dirty="0" smtClean="0"/>
              <a:t>  </a:t>
            </a:r>
          </a:p>
          <a:p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8" name="Содержимое 6"/>
          <p:cNvSpPr txBox="1">
            <a:spLocks/>
          </p:cNvSpPr>
          <p:nvPr/>
        </p:nvSpPr>
        <p:spPr>
          <a:xfrm>
            <a:off x="4857752" y="3000372"/>
            <a:ext cx="3043230" cy="107157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vert="horz">
            <a:normAutofit fontScale="77500" lnSpcReduction="20000"/>
          </a:bodyPr>
          <a:lstStyle/>
          <a:p>
            <a:pPr marL="420624" indent="-384048" algn="just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</a:t>
            </a:r>
            <a:r>
              <a:rPr lang="ru-RU" sz="1500" b="1" dirty="0" smtClean="0"/>
              <a:t>Разница между полученными и погашенными муниципальным районом в валюте РФ кредитами кредитных организаций</a:t>
            </a:r>
            <a:endParaRPr lang="ru-RU" sz="1500" dirty="0" smtClean="0"/>
          </a:p>
          <a:p>
            <a:pPr marL="420624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5286380" y="2000240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2571736" y="2000240"/>
            <a:ext cx="107157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071802" y="3214686"/>
            <a:ext cx="250033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одержимое 6"/>
          <p:cNvSpPr txBox="1">
            <a:spLocks/>
          </p:cNvSpPr>
          <p:nvPr/>
        </p:nvSpPr>
        <p:spPr>
          <a:xfrm>
            <a:off x="2143108" y="4572008"/>
            <a:ext cx="4143404" cy="157163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 vert="horz">
            <a:normAutofit fontScale="92500" lnSpcReduction="10000"/>
          </a:bodyPr>
          <a:lstStyle/>
          <a:p>
            <a:pPr marL="420624" indent="-384048" algn="just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lang="ru-RU" sz="1400" b="1" dirty="0" smtClean="0"/>
              <a:t>Разница между полученными и погашенными муниципальным районом валюте РФ бюджетными кредитами, предоставленными бюджету муниципального района «</a:t>
            </a:r>
            <a:r>
              <a:rPr lang="ru-RU" sz="1400" b="1" dirty="0" err="1" smtClean="0"/>
              <a:t>Касторенский</a:t>
            </a:r>
            <a:r>
              <a:rPr lang="ru-RU" sz="1400" b="1" dirty="0" smtClean="0"/>
              <a:t> район»  другими бюджетами бюджетной системы РФ</a:t>
            </a:r>
            <a:endParaRPr lang="ru-RU" sz="1400" dirty="0" smtClean="0"/>
          </a:p>
          <a:p>
            <a:pPr marL="420624" marR="0" lvl="0" indent="-38404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Tm="6000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357431"/>
            <a:ext cx="8043890" cy="857255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  Муниципальный долг муниципального района «</a:t>
            </a:r>
            <a:r>
              <a:rPr lang="ru-RU" b="1" dirty="0" err="1" smtClean="0"/>
              <a:t>Касторенский</a:t>
            </a:r>
            <a:r>
              <a:rPr lang="ru-RU" b="1" dirty="0" smtClean="0"/>
              <a:t> район»</a:t>
            </a:r>
            <a:r>
              <a:rPr lang="ru-RU" dirty="0" smtClean="0"/>
              <a:t>  –  долговые  обязательства, принятые  на  себя  муниципальным районом. </a:t>
            </a:r>
          </a:p>
          <a:p>
            <a:pPr>
              <a:buNone/>
            </a:pPr>
            <a:r>
              <a:rPr lang="ru-RU" dirty="0" smtClean="0"/>
              <a:t>         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71472" y="1857365"/>
            <a:ext cx="8358246" cy="35719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dirty="0" smtClean="0"/>
              <a:t>Муниципальный долг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8" name="Содержимое 6"/>
          <p:cNvSpPr txBox="1">
            <a:spLocks/>
          </p:cNvSpPr>
          <p:nvPr/>
        </p:nvSpPr>
        <p:spPr>
          <a:xfrm>
            <a:off x="0" y="3000372"/>
            <a:ext cx="9144000" cy="785818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/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900" dirty="0" smtClean="0"/>
              <a:t>Виды долговых обязательств, входящие в структуру муниципального долга</a:t>
            </a:r>
            <a:r>
              <a:rPr lang="ru-RU" sz="2900" b="1" i="1" dirty="0" smtClean="0"/>
              <a:t> </a:t>
            </a:r>
            <a:r>
              <a:rPr lang="ru-RU" sz="2900" dirty="0" smtClean="0"/>
              <a:t>муниципального района «</a:t>
            </a:r>
            <a:r>
              <a:rPr lang="ru-RU" sz="2900" dirty="0" err="1" smtClean="0"/>
              <a:t>Касторенский</a:t>
            </a:r>
            <a:r>
              <a:rPr lang="ru-RU" sz="2900" dirty="0" smtClean="0"/>
              <a:t> район»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6"/>
          <p:cNvSpPr txBox="1">
            <a:spLocks/>
          </p:cNvSpPr>
          <p:nvPr/>
        </p:nvSpPr>
        <p:spPr>
          <a:xfrm>
            <a:off x="571472" y="3500438"/>
            <a:ext cx="2857488" cy="85725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</p:spPr>
        <p:txBody>
          <a:bodyPr vert="horz">
            <a:normAutofit fontScale="250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algn="ctr"/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4300" b="1" dirty="0" smtClean="0"/>
              <a:t>Кредиты, полученные  муниципальным районом от кредитных организаций</a:t>
            </a:r>
            <a:endParaRPr lang="ru-RU" sz="4300" dirty="0" smtClean="0"/>
          </a:p>
          <a:p>
            <a:pPr algn="ctr"/>
            <a:endParaRPr lang="ru-RU" sz="29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Содержимое 6"/>
          <p:cNvSpPr txBox="1">
            <a:spLocks/>
          </p:cNvSpPr>
          <p:nvPr/>
        </p:nvSpPr>
        <p:spPr>
          <a:xfrm>
            <a:off x="5357818" y="3500438"/>
            <a:ext cx="2857488" cy="857256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txBody>
          <a:bodyPr vert="horz">
            <a:normAutofit fontScale="250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ru-RU" sz="4400" b="1" dirty="0" smtClean="0"/>
              <a:t>Бюджетные кредиты, привлеченные в бюджет муниципального района от других бюджетов бюджетной системы Российской Федерации</a:t>
            </a:r>
            <a:endParaRPr lang="ru-RU" sz="4400" dirty="0" smtClean="0"/>
          </a:p>
          <a:p>
            <a:pPr algn="ctr"/>
            <a:endParaRPr lang="ru-RU" sz="29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6"/>
          <p:cNvSpPr txBox="1">
            <a:spLocks/>
          </p:cNvSpPr>
          <p:nvPr/>
        </p:nvSpPr>
        <p:spPr>
          <a:xfrm>
            <a:off x="1214414" y="4286256"/>
            <a:ext cx="6000792" cy="2571744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ru-RU" sz="2800" b="1" dirty="0" smtClean="0"/>
              <a:t>Учет и регистрация муниципальных долговых обязательств осуществляются в муниципальной долговой книге.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r>
              <a:rPr lang="ru-RU" sz="2800" b="1" dirty="0" smtClean="0"/>
              <a:t>В муниципальную долговую книгу вносятся сведения об объеме долговых обязательств по видам этих обязательств, о дате их возникновения и исполнения полностью или частично, формах обеспечения обязательств.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r>
              <a:rPr lang="ru-RU" sz="2800" b="1" dirty="0" smtClean="0"/>
              <a:t>В муниципальной долговой книге так же учитывается информация о просроченной задолженности по исполнению долговых обязательств.</a:t>
            </a:r>
            <a:endParaRPr lang="ru-RU" sz="28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286248" y="3286124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3428992" y="3286124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Tm="6000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2714612" y="1714488"/>
            <a:ext cx="3657600" cy="35719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Межбюджетные отношения</a:t>
            </a: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6" name="Содержимое 10"/>
          <p:cNvSpPr txBox="1">
            <a:spLocks/>
          </p:cNvSpPr>
          <p:nvPr/>
        </p:nvSpPr>
        <p:spPr>
          <a:xfrm>
            <a:off x="500034" y="2214554"/>
            <a:ext cx="8001056" cy="135732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r>
              <a:rPr lang="ru-RU" sz="2000" dirty="0" smtClean="0"/>
              <a:t>Взаимоотношения между органами местного самоуправления </a:t>
            </a:r>
            <a:r>
              <a:rPr lang="ru-RU" sz="2000" dirty="0" err="1" smtClean="0"/>
              <a:t>Касторенского</a:t>
            </a:r>
            <a:r>
              <a:rPr lang="ru-RU" sz="2000" dirty="0" smtClean="0"/>
              <a:t> района по вопросам регулирования бюджетных правоотношений осуществляются в форме передачи межбюджетных трансфертов из бюджета муниципального района «</a:t>
            </a:r>
            <a:r>
              <a:rPr lang="ru-RU" sz="2000" dirty="0" err="1" smtClean="0"/>
              <a:t>Касторенский</a:t>
            </a:r>
            <a:r>
              <a:rPr lang="ru-RU" sz="2000" dirty="0" smtClean="0"/>
              <a:t> район» в бюджеты поселений, расположенных на территории района.</a:t>
            </a:r>
          </a:p>
          <a:p>
            <a:endParaRPr lang="ru-RU" sz="2000" dirty="0" smtClean="0"/>
          </a:p>
          <a:p>
            <a:r>
              <a:rPr lang="ru-RU" sz="2000" dirty="0" smtClean="0"/>
              <a:t>Межбюджетные трансферты бюджета муниципального района «</a:t>
            </a:r>
            <a:r>
              <a:rPr lang="ru-RU" sz="2000" dirty="0" err="1" smtClean="0"/>
              <a:t>Касторенский</a:t>
            </a:r>
            <a:r>
              <a:rPr lang="ru-RU" sz="2000" dirty="0" smtClean="0"/>
              <a:t> район» предоставляются в форме:</a:t>
            </a:r>
            <a:endParaRPr lang="ru-RU" sz="2000" dirty="0"/>
          </a:p>
        </p:txBody>
      </p:sp>
      <p:graphicFrame>
        <p:nvGraphicFramePr>
          <p:cNvPr id="8" name="Схема 7"/>
          <p:cNvGraphicFramePr/>
          <p:nvPr/>
        </p:nvGraphicFramePr>
        <p:xfrm>
          <a:off x="2000232" y="3714752"/>
          <a:ext cx="4572032" cy="1714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 advTm="6000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214282" y="2000240"/>
            <a:ext cx="8786874" cy="2071702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     БЮДЖЕТ  МУНИЦИПАЛЬНОГО РАЙОНА «КАСТОРЕНСКИЙ РАЙОН» КУРСКОЙ ОБЛАСТИ     НА 2022 ГОД  И ПЛАНОВЫЙ ПЕРИОД </a:t>
            </a:r>
          </a:p>
          <a:p>
            <a:pPr algn="ctr">
              <a:buNone/>
            </a:pPr>
            <a:r>
              <a:rPr lang="ru-RU" b="1" i="1" dirty="0" smtClean="0"/>
              <a:t>2023 И 2024 ГОДОВ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pic>
        <p:nvPicPr>
          <p:cNvPr id="21505" name="Picture 1" descr="D:\Диск С\888\БЮДЖЕТ ДЛЯ ГРАЖДАН\БЮДЖЕТ ДЛЯ ГРАЖДАН 2020г\фото\деньги\depositphotos_65784035-stock-photo-russian-mone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143380"/>
            <a:ext cx="5905541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214282" y="1857364"/>
            <a:ext cx="8715436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  Решение «О бюджете муниципального района «</a:t>
            </a:r>
            <a:r>
              <a:rPr lang="ru-RU" sz="1400" dirty="0" err="1" smtClean="0"/>
              <a:t>Касторенский</a:t>
            </a:r>
            <a:r>
              <a:rPr lang="ru-RU" sz="1400" dirty="0" smtClean="0"/>
              <a:t> район» на 2022 год  и плановый период 2023 и 2024 годов» разработано в соответствии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1400" dirty="0" smtClean="0"/>
              <a:t>        При подготовке проекта решения учтены расходы на реализацию указов Президента Российской Федерации  от 07.05.2012 №597</a:t>
            </a:r>
          </a:p>
          <a:p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428596" y="3000372"/>
            <a:ext cx="3000396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 задачами,  поставленными в послании Президента Российской Федерации</a:t>
            </a:r>
            <a:endParaRPr lang="ru-RU" sz="1200" dirty="0"/>
          </a:p>
        </p:txBody>
      </p:sp>
      <p:sp>
        <p:nvSpPr>
          <p:cNvPr id="9" name="Овал 8"/>
          <p:cNvSpPr/>
          <p:nvPr/>
        </p:nvSpPr>
        <p:spPr>
          <a:xfrm>
            <a:off x="2214546" y="4429132"/>
            <a:ext cx="2500330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основными направлениями бюджетной и налоговой политики </a:t>
            </a:r>
            <a:r>
              <a:rPr lang="ru-RU" sz="1200" dirty="0" err="1" smtClean="0"/>
              <a:t>Касторенского</a:t>
            </a:r>
            <a:r>
              <a:rPr lang="ru-RU" sz="1200" dirty="0" smtClean="0"/>
              <a:t> района Курской области на 2022-2024 годы</a:t>
            </a:r>
            <a:endParaRPr lang="ru-RU" sz="1200" dirty="0"/>
          </a:p>
        </p:txBody>
      </p:sp>
      <p:sp>
        <p:nvSpPr>
          <p:cNvPr id="12" name="Овал 11"/>
          <p:cNvSpPr/>
          <p:nvPr/>
        </p:nvSpPr>
        <p:spPr>
          <a:xfrm>
            <a:off x="4286248" y="3214686"/>
            <a:ext cx="2643206" cy="17002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прогноза социально-экономического развития </a:t>
            </a:r>
            <a:r>
              <a:rPr lang="ru-RU" sz="1200" dirty="0" err="1" smtClean="0"/>
              <a:t>Касторенского</a:t>
            </a:r>
            <a:r>
              <a:rPr lang="ru-RU" sz="1200" dirty="0" smtClean="0"/>
              <a:t> района Курской области на 2022 год и на плановый период 2023-2024 годов</a:t>
            </a:r>
            <a:endParaRPr lang="ru-RU" sz="1200" dirty="0"/>
          </a:p>
        </p:txBody>
      </p:sp>
      <p:sp>
        <p:nvSpPr>
          <p:cNvPr id="13" name="Овал 12"/>
          <p:cNvSpPr/>
          <p:nvPr/>
        </p:nvSpPr>
        <p:spPr>
          <a:xfrm>
            <a:off x="6786578" y="4429132"/>
            <a:ext cx="2071702" cy="11287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муниципальными программами </a:t>
            </a:r>
            <a:r>
              <a:rPr lang="ru-RU" sz="1200" dirty="0" err="1" smtClean="0"/>
              <a:t>Касторенского</a:t>
            </a:r>
            <a:r>
              <a:rPr lang="ru-RU" sz="1200" dirty="0" smtClean="0"/>
              <a:t> района Курской области</a:t>
            </a:r>
            <a:endParaRPr lang="ru-RU" sz="1200" dirty="0"/>
          </a:p>
        </p:txBody>
      </p:sp>
      <p:sp>
        <p:nvSpPr>
          <p:cNvPr id="16" name="Стрелка вниз 15"/>
          <p:cNvSpPr/>
          <p:nvPr/>
        </p:nvSpPr>
        <p:spPr>
          <a:xfrm rot="2177477">
            <a:off x="2416652" y="2355470"/>
            <a:ext cx="484632" cy="7161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9713685">
            <a:off x="7207617" y="2154029"/>
            <a:ext cx="485062" cy="2361032"/>
          </a:xfrm>
          <a:prstGeom prst="downArrow">
            <a:avLst>
              <a:gd name="adj1" fmla="val 50000"/>
              <a:gd name="adj2" fmla="val 571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690429">
            <a:off x="3685404" y="2419022"/>
            <a:ext cx="484632" cy="19475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20792185">
            <a:off x="5148770" y="2404008"/>
            <a:ext cx="484632" cy="7161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Tm="6000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0" y="1428736"/>
            <a:ext cx="9144000" cy="214314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b="1" dirty="0" smtClean="0"/>
              <a:t>Прогноз основных показателей социально-экономического развития </a:t>
            </a:r>
            <a:r>
              <a:rPr lang="ru-RU" b="1" dirty="0" err="1" smtClean="0"/>
              <a:t>Касторенского</a:t>
            </a:r>
            <a:r>
              <a:rPr lang="ru-RU" b="1" dirty="0" smtClean="0"/>
              <a:t> района на 2022-2024 годы</a:t>
            </a:r>
            <a:endParaRPr lang="ru-RU" sz="2800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357298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-2" y="2000240"/>
          <a:ext cx="9144002" cy="4857758"/>
        </p:xfrm>
        <a:graphic>
          <a:graphicData uri="http://schemas.openxmlformats.org/drawingml/2006/table">
            <a:tbl>
              <a:tblPr/>
              <a:tblGrid>
                <a:gridCol w="1621449"/>
                <a:gridCol w="523287"/>
                <a:gridCol w="491349"/>
                <a:gridCol w="491349"/>
                <a:gridCol w="523287"/>
                <a:gridCol w="491349"/>
                <a:gridCol w="493806"/>
                <a:gridCol w="523287"/>
                <a:gridCol w="511001"/>
                <a:gridCol w="461868"/>
                <a:gridCol w="523287"/>
                <a:gridCol w="491349"/>
                <a:gridCol w="491349"/>
                <a:gridCol w="523287"/>
                <a:gridCol w="491349"/>
                <a:gridCol w="491349"/>
              </a:tblGrid>
              <a:tr h="2852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latin typeface="Arial Cyr"/>
                        </a:rPr>
                        <a:t>2020 год отчет</a:t>
                      </a:r>
                    </a:p>
                  </a:txBody>
                  <a:tcPr marL="4921" marR="4921" marT="4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latin typeface="Arial Cyr"/>
                        </a:rPr>
                        <a:t>2021 год оценка</a:t>
                      </a:r>
                    </a:p>
                  </a:txBody>
                  <a:tcPr marL="4921" marR="4921" marT="4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 dirty="0">
                          <a:latin typeface="Arial Cyr"/>
                        </a:rPr>
                        <a:t>2022 год </a:t>
                      </a:r>
                      <a:r>
                        <a:rPr lang="ru-RU" sz="700" b="1" i="0" u="none" strike="noStrike" dirty="0" smtClean="0">
                          <a:latin typeface="Arial Cyr"/>
                        </a:rPr>
                        <a:t>прогноз</a:t>
                      </a:r>
                      <a:endParaRPr lang="ru-RU" sz="700" b="1" i="0" u="none" strike="noStrike" dirty="0">
                        <a:latin typeface="Arial Cyr"/>
                      </a:endParaRPr>
                    </a:p>
                  </a:txBody>
                  <a:tcPr marL="4921" marR="4921" marT="4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Arial Cyr"/>
                        </a:rPr>
                        <a:t>2023 год прогноз</a:t>
                      </a:r>
                    </a:p>
                  </a:txBody>
                  <a:tcPr marL="4921" marR="4921" marT="4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700" b="1" i="0" u="none" strike="noStrike">
                          <a:latin typeface="Arial Cyr"/>
                        </a:rPr>
                        <a:t>2024 год прогноз</a:t>
                      </a:r>
                    </a:p>
                  </a:txBody>
                  <a:tcPr marL="4921" marR="4921" marT="4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13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7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Объем реализации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продукции собственного 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произв-ва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организациями, тыс. руб.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в % к пред. году в сопоставимых ценах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индекс-дефлятор цен, %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Объем реализации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продукции собственного 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произв-ва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организациями, тыс. руб.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в % к пред. году в сопоставимых ценах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индекс-дефлятор цен, %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Объем реализации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продукции собственного 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произв-ва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организациями, тыс. руб.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в % к пред. году в сопоставимых ценах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индекс-дефлятор цен, %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Объем реализации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продукции собственного 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произв-ва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организациями, тыс. руб.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в % к пред. году в сопоставимых ценах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индекс-дефлятор цен, %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Объем реализации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продукции собственного 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произв-ва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с/</a:t>
                      </a:r>
                      <a:r>
                        <a:rPr lang="ru-RU" sz="700" b="0" i="0" u="none" strike="noStrike" dirty="0" err="1">
                          <a:solidFill>
                            <a:schemeClr val="tx1"/>
                          </a:solidFill>
                          <a:latin typeface="Arial Cyr"/>
                        </a:rPr>
                        <a:t>х</a:t>
                      </a:r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 организациями, тыс. руб.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в % к пред. году в сопоставимых ценах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b="0" i="0" u="none" strike="noStrike" dirty="0">
                          <a:solidFill>
                            <a:schemeClr val="tx1"/>
                          </a:solidFill>
                          <a:latin typeface="Arial Cyr"/>
                        </a:rPr>
                        <a:t>индекс-дефлятор цен, %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lumOff val="25000"/>
                      </a:schemeClr>
                    </a:solidFill>
                  </a:tcPr>
                </a:tc>
              </a:tr>
              <a:tr h="294144">
                <a:tc>
                  <a:txBody>
                    <a:bodyPr/>
                    <a:lstStyle/>
                    <a:p>
                      <a:pPr algn="l" fontAlgn="b"/>
                      <a:r>
                        <a:rPr lang="ru-RU" sz="700" b="1" i="0" u="none" strike="noStrike">
                          <a:latin typeface="Arial Cyr"/>
                        </a:rPr>
                        <a:t>В целом по району (городу)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5 305 774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129,8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5 383 558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96,9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5 674 064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102,2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5 979 120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101,5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6 439 902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103,6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14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latin typeface="Arial Cyr"/>
                        </a:rPr>
                        <a:t>по муниципальному образованию "п.Касторное" :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2 162 855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115,0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117,5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2 092 450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92,40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2 170 275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100,6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2 282 449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101,30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2 406 090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101,4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26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latin typeface="Arial Cyr"/>
                        </a:rPr>
                        <a:t>КФХ "Харитонова"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263 712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87,2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130,7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281 463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101,9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295 857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102,0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315 475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102,7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336 930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102,7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14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latin typeface="Arial Cyr"/>
                        </a:rPr>
                        <a:t>ЗАО "Касторное-Агро-Инвест"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1 899 143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119,7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136,7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1 810 987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91,1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1 874 418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100,40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1 966 974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101,1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2 069 160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101,11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15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latin typeface="Arial Cyr"/>
                        </a:rPr>
                        <a:t>по муниципальному образованию "Алексеевский сельсовет":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525 151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109,1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129,4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502 753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91,4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519 017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100,1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551 850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102,4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581 063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101,2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26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latin typeface="Arial Cyr"/>
                        </a:rPr>
                        <a:t>в т.ч. по сельхозпредприятиям: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076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latin typeface="Arial Cyr"/>
                        </a:rPr>
                        <a:t>ОАО "Александровский конный завод №12"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525 151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109,1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129,4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502 753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91,4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519 017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100,1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551 850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102,4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581 063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101,2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658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latin typeface="Arial Cyr"/>
                        </a:rPr>
                        <a:t>по муниципальному образованию "Краснознаменский сельсовет":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2 588 471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95,7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143,3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2 755 204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101,7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2 948 939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103,80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3 105 652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101,5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3 410 492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105,6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26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latin typeface="Arial Cyr"/>
                        </a:rPr>
                        <a:t>в т.ч. по сельхозпредприятиям: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144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latin typeface="Arial Cyr"/>
                        </a:rPr>
                        <a:t>ООО "Агрокомплекс "Олымский"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2 588 471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95,7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143,3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2 755 204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101,7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2 948 939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103,80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3 105 652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101,5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3 410 492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105,6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15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1" i="0" u="none" strike="noStrike">
                          <a:latin typeface="Arial Cyr"/>
                        </a:rPr>
                        <a:t>по муниципальному образованию                     "Ореховский сельсовет ":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29 297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78,2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83,8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33 151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108,1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35 833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104,8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39 169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105,3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 dirty="0">
                          <a:latin typeface="Arial Cyr"/>
                        </a:rPr>
                        <a:t>42 257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103,7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1" i="0" u="none" strike="noStrike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26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latin typeface="Arial Cyr"/>
                        </a:rPr>
                        <a:t>в т.ч. по сельхозпредприятиям: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 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926">
                <a:tc>
                  <a:txBody>
                    <a:bodyPr/>
                    <a:lstStyle/>
                    <a:p>
                      <a:pPr algn="l" fontAlgn="t"/>
                      <a:r>
                        <a:rPr lang="ru-RU" sz="700" b="0" i="0" u="none" strike="noStrike">
                          <a:latin typeface="Arial Cyr"/>
                        </a:rPr>
                        <a:t>ООО "Горяйново-Агро"</a:t>
                      </a:r>
                    </a:p>
                  </a:txBody>
                  <a:tcPr marL="4921" marR="4921" marT="4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29 297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78,2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83,8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33 151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108,1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>
                          <a:latin typeface="Arial Cyr"/>
                        </a:rPr>
                        <a:t>104,7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35 833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104,8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103,1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39 169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105,3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103,8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42 257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103,7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700" b="0" i="0" u="none" strike="noStrike" dirty="0">
                          <a:latin typeface="Arial Cyr"/>
                        </a:rPr>
                        <a:t>104,0</a:t>
                      </a:r>
                    </a:p>
                  </a:txBody>
                  <a:tcPr marL="4921" marR="4921" marT="49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00034" y="1571612"/>
            <a:ext cx="814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000" b="1" dirty="0" smtClean="0"/>
              <a:t>Объем реализации сельскохозяйственной продукции собственного производства сельскохозяйственными организациями (в разрезе муниципальных образований и </a:t>
            </a:r>
            <a:r>
              <a:rPr lang="ru-RU" sz="1000" b="1" dirty="0" err="1" smtClean="0"/>
              <a:t>сельхозорганизаций</a:t>
            </a:r>
            <a:r>
              <a:rPr lang="ru-RU" sz="1000" b="1" dirty="0" smtClean="0"/>
              <a:t>) </a:t>
            </a:r>
            <a:endParaRPr lang="ru-RU" sz="1000" dirty="0"/>
          </a:p>
        </p:txBody>
      </p:sp>
    </p:spTree>
  </p:cSld>
  <p:clrMapOvr>
    <a:masterClrMapping/>
  </p:clrMapOvr>
  <p:transition spd="med" advTm="600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0" y="1714488"/>
            <a:ext cx="9144000" cy="50006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dirty="0" smtClean="0"/>
              <a:t>Основные характеристики бюджета муниципального района на 2022 год и на плановый период 2023 и 2024 годов</a:t>
            </a: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86644" y="2214554"/>
            <a:ext cx="7143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43042" y="2500306"/>
          <a:ext cx="5814276" cy="4063998"/>
        </p:xfrm>
        <a:graphic>
          <a:graphicData uri="http://schemas.openxmlformats.org/drawingml/2006/table">
            <a:tbl>
              <a:tblPr/>
              <a:tblGrid>
                <a:gridCol w="2325711"/>
                <a:gridCol w="1162855"/>
                <a:gridCol w="1162855"/>
                <a:gridCol w="1162855"/>
              </a:tblGrid>
              <a:tr h="566442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991" marR="8991" marT="8991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2022 </a:t>
                      </a:r>
                      <a:r>
                        <a:rPr lang="ru-RU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год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2023 </a:t>
                      </a:r>
                      <a:r>
                        <a:rPr lang="ru-RU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год 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2024 </a:t>
                      </a:r>
                      <a:r>
                        <a:rPr lang="ru-RU" sz="18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год 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6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ДОХОДЫ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499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141 169,00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461 780 215,00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473 732 566,00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22477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из них: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>
                          <a:solidFill>
                            <a:schemeClr val="tx1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6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налоговые и неналоговые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151 904 325,00</a:t>
                      </a: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135 332 025,00</a:t>
                      </a: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136 509 283,00</a:t>
                      </a: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53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безвозмездные поступления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347 </a:t>
                      </a:r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236 844,00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326 448 190,00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337 223 283,00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6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РАСХОДЫ</a:t>
                      </a:r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572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152 169,00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461 780 215,00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473 732 566,00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991" marR="8991" marT="89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50350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ДЕФИЦИТ (–)/ ПРОФИЦИТ (+)</a:t>
                      </a:r>
                      <a:r>
                        <a:rPr lang="ru-RU" sz="1000" b="0" i="0" u="none" strike="noStrike" dirty="0">
                          <a:solidFill>
                            <a:schemeClr val="bg1"/>
                          </a:solidFill>
                          <a:latin typeface="Times New Roman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Times New Roman"/>
                      </a:endParaRP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-73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011 000,00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0,00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</a:tr>
              <a:tr h="97104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Прогноз объема муниципального долга на 01.01.2022, 01.01.2023, 01.01.2024</a:t>
                      </a:r>
                      <a:r>
                        <a:rPr lang="ru-RU" sz="10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Cambria"/>
                        </a:rPr>
                        <a:t>0,00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Cambria"/>
                        </a:rPr>
                        <a:t>0,00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latin typeface="Cambria"/>
                        </a:rPr>
                        <a:t>0,00</a:t>
                      </a:r>
                    </a:p>
                  </a:txBody>
                  <a:tcPr marL="8991" marR="8991" marT="89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Tm="6000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785918" y="1928802"/>
          <a:ext cx="5857916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 advTm="6000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3"/>
          <p:cNvGraphicFramePr/>
          <p:nvPr/>
        </p:nvGraphicFramePr>
        <p:xfrm>
          <a:off x="1785918" y="2000240"/>
          <a:ext cx="5857916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 advTm="6000">
    <p:comb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3"/>
          <p:cNvGraphicFramePr/>
          <p:nvPr/>
        </p:nvGraphicFramePr>
        <p:xfrm>
          <a:off x="1785918" y="2000240"/>
          <a:ext cx="5857916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 advTm="6000"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2643182"/>
            <a:ext cx="4038600" cy="336410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        Бюджет</a:t>
            </a:r>
            <a:r>
              <a:rPr lang="ru-RU" dirty="0" smtClean="0"/>
              <a:t>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самоуправления, или проще говоря – это план доходов и расходов на определенный период.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Бюджет состоит из трех основных частей: доходов, расходов и источников финансирования         дефицита бюджета.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Схематично бюджет можно изобразить следующим образом:</a:t>
            </a:r>
          </a:p>
          <a:p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5429256" y="2500307"/>
          <a:ext cx="2714644" cy="785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1" name="WordArt 1"/>
          <p:cNvSpPr>
            <a:spLocks noChangeArrowheads="1" noChangeShapeType="1" noTextEdit="1"/>
          </p:cNvSpPr>
          <p:nvPr/>
        </p:nvSpPr>
        <p:spPr bwMode="auto">
          <a:xfrm>
            <a:off x="142844" y="1857364"/>
            <a:ext cx="8858312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rPr>
              <a:t>Структура  бюджета муниципального района «</a:t>
            </a:r>
            <a:r>
              <a:rPr lang="ru-RU" sz="16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rPr>
              <a:t>Касторенский</a:t>
            </a:r>
            <a:r>
              <a:rPr lang="ru-RU" sz="1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ffectLst/>
                <a:latin typeface="Arial"/>
                <a:cs typeface="Arial"/>
              </a:rPr>
              <a:t> район» Курской области</a:t>
            </a:r>
            <a:endParaRPr lang="ru-RU" sz="1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latin typeface="Arial"/>
              <a:cs typeface="Arial"/>
            </a:endParaRPr>
          </a:p>
        </p:txBody>
      </p:sp>
      <p:graphicFrame>
        <p:nvGraphicFramePr>
          <p:cNvPr id="12" name="Схема 11"/>
          <p:cNvGraphicFramePr/>
          <p:nvPr/>
        </p:nvGraphicFramePr>
        <p:xfrm>
          <a:off x="4500562" y="3357562"/>
          <a:ext cx="4429156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med" advTm="6000"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10"/>
          <p:cNvSpPr>
            <a:spLocks noGrp="1"/>
          </p:cNvSpPr>
          <p:nvPr>
            <p:ph sz="half" idx="2"/>
          </p:nvPr>
        </p:nvSpPr>
        <p:spPr>
          <a:xfrm>
            <a:off x="0" y="0"/>
            <a:ext cx="9144000" cy="428604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 smtClean="0"/>
              <a:t> Структура доходов  бюджета  муниципального района «</a:t>
            </a:r>
            <a:r>
              <a:rPr lang="ru-RU" b="1" dirty="0" err="1" smtClean="0"/>
              <a:t>Касторенский</a:t>
            </a:r>
            <a:r>
              <a:rPr lang="ru-RU" b="1" dirty="0" smtClean="0"/>
              <a:t> район» Курской области на 2022 год и на плановый период 2023 и 2024 годов по кодам видов доходов</a:t>
            </a:r>
            <a:endParaRPr lang="ru-RU" dirty="0" smtClean="0"/>
          </a:p>
          <a:p>
            <a:pPr algn="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58182" y="214290"/>
            <a:ext cx="785818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в рублях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571485"/>
          <a:ext cx="9143999" cy="6286514"/>
        </p:xfrm>
        <a:graphic>
          <a:graphicData uri="http://schemas.openxmlformats.org/drawingml/2006/table">
            <a:tbl>
              <a:tblPr/>
              <a:tblGrid>
                <a:gridCol w="921958"/>
                <a:gridCol w="4912066"/>
                <a:gridCol w="1103325"/>
                <a:gridCol w="1103325"/>
                <a:gridCol w="1103325"/>
              </a:tblGrid>
              <a:tr h="743968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Код бюджетной классификации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 на 2022 год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 на 2023 год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Прогноз на 2024 год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499 141 169,00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461 780 215,00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473 732 566,00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том числе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000  1  00  </a:t>
                      </a:r>
                    </a:p>
                  </a:txBody>
                  <a:tcPr marL="6680" marR="6680" marT="668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НАЛОГОВЫЕ И НЕНАЛОГОВЫЕ ДОХОДЫ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151 904 325,00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135 332 025,00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136 509 283,00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000  1  01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НАЛОГИ НА ПРИБЫЛЬ, ДОХОДЫ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115 196 458,00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99 689 714,00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100 570 344,00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38231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000  1  03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НАЛОГИ НА ТОВАРЫ (РАБОТЫ, УСЛУГИ), РЕАЛИЗУЕМЫЕ НА ТЕРРИТОРИИ РОССИЙСКОЙ ФЕДЕРАЦИИ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9 216 190,00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9 226 400,00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9 454 190,00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000  1  05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НАЛОГИ НА СОВОКУПНЫЙ ДОХОД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4 127 493,00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4 189 064,00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4 257 902,00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000  1  08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ПОШЛИНА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1 800 698,00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1 800 698,00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1 800 698,00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531111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000  1  11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12 115 422,00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12 115 422,00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12 115 422,00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000  1  12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ПЛАТЕЖИ ПРИ ПОЛЬЗОВАНИИ ПРИРОДНЫМИ РЕСУРСАМИ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26 580,00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26 580,00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26 580,00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38231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000  1  13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7 980 750,00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7 980 750,00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7 980 750,00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38231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000  1  14 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95 000,00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95 000,00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95 000,00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000  1  16 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ШТРАФЫ, САНКЦИИ, ВОЗМЕЩЕНИЕ УЩЕРБА 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208 397,00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208 397,00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208 397,00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000  1  17 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    ПРОЧИЕ НЕНАЛОГОВЫЕ ДОХОДЫ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1 137 337,00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000  2  00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347 236 844,00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326 448 190,00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337 223 283,00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"/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том числе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38231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000  2  02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Безвозмездные поступления от других бюджетов бюджетной системы Российской Федерации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347 236 844,00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326 448 190,00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337 223 283,00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из них:</a:t>
                      </a:r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0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000  2  02 1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Дотации бюджетам бюджетной системы Российской Федерации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2 275 038,00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1 294 208,00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1 188 183,00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382316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000  2  02 2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Субсидии бюджетам бюджетной системы Российской Федерации (межбюджетные субсидии)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26 233 443,00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6 467 258,00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19 743 936,00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000  2  02 3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Субвенции бюджетам бюджетной системы Российской Федерации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317 561 814,00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317 520 808,00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315 125 248,00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  <a:tr h="206657"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000  2  02 4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Иные межбюджетные трансферты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1 166 549,00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1 165 916,00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1 165 916,00</a:t>
                      </a:r>
                    </a:p>
                  </a:txBody>
                  <a:tcPr marL="6680" marR="6680" marT="66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D9D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Tm="6000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Содержимое 10"/>
          <p:cNvSpPr>
            <a:spLocks noGrp="1"/>
          </p:cNvSpPr>
          <p:nvPr>
            <p:ph sz="half" idx="2"/>
          </p:nvPr>
        </p:nvSpPr>
        <p:spPr>
          <a:xfrm>
            <a:off x="0" y="1714489"/>
            <a:ext cx="9144000" cy="214313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b="1" dirty="0" smtClean="0"/>
              <a:t> Динамика доходов  бюджета муниципального района «</a:t>
            </a:r>
            <a:r>
              <a:rPr lang="ru-RU" b="1" dirty="0" err="1" smtClean="0"/>
              <a:t>Касторенский</a:t>
            </a:r>
            <a:r>
              <a:rPr lang="ru-RU" b="1" dirty="0" smtClean="0"/>
              <a:t> район» на 2021 г и плановый период 2022 и 2023 годов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4"/>
          <p:cNvGraphicFramePr/>
          <p:nvPr/>
        </p:nvGraphicFramePr>
        <p:xfrm>
          <a:off x="857224" y="2071678"/>
          <a:ext cx="7429552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 advTm="6000"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10"/>
          <p:cNvSpPr>
            <a:spLocks noGrp="1"/>
          </p:cNvSpPr>
          <p:nvPr>
            <p:ph sz="half" idx="2"/>
          </p:nvPr>
        </p:nvSpPr>
        <p:spPr>
          <a:xfrm>
            <a:off x="2143108" y="1714488"/>
            <a:ext cx="4714908" cy="64294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       </a:t>
            </a:r>
            <a:r>
              <a:rPr lang="ru-RU" sz="1400" b="1" dirty="0" smtClean="0"/>
              <a:t>Прогнозирование доходов дорожного фонда</a:t>
            </a:r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9" name="Рисунок 8" descr="247524_d_0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1877"/>
            <a:ext cx="9144000" cy="328612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00100" y="5903893"/>
            <a:ext cx="73581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Основными источниками поступлений в дорожный фонд будут являться доходы от уплаты акцизов на бензин автомобильный, прямогонный, дизельное топливо, масла для дизельных и карбюраторных (</a:t>
            </a:r>
            <a:r>
              <a:rPr lang="ru-RU" sz="1400" dirty="0" err="1" smtClean="0"/>
              <a:t>инжекторных</a:t>
            </a:r>
            <a:r>
              <a:rPr lang="ru-RU" sz="1400" dirty="0" smtClean="0"/>
              <a:t>) двигателей</a:t>
            </a:r>
            <a:endParaRPr lang="ru-RU" sz="1400" dirty="0"/>
          </a:p>
        </p:txBody>
      </p:sp>
      <p:sp>
        <p:nvSpPr>
          <p:cNvPr id="12" name="Овал 11"/>
          <p:cNvSpPr/>
          <p:nvPr/>
        </p:nvSpPr>
        <p:spPr>
          <a:xfrm>
            <a:off x="142844" y="2071678"/>
            <a:ext cx="235745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2022 год </a:t>
            </a:r>
          </a:p>
          <a:p>
            <a:pPr algn="ctr"/>
            <a:r>
              <a:rPr lang="ru-RU" sz="1200" dirty="0" smtClean="0"/>
              <a:t>9 216 190 рублей</a:t>
            </a:r>
            <a:endParaRPr lang="ru-RU" sz="1200" dirty="0"/>
          </a:p>
        </p:txBody>
      </p:sp>
      <p:sp>
        <p:nvSpPr>
          <p:cNvPr id="13" name="Овал 12"/>
          <p:cNvSpPr/>
          <p:nvPr/>
        </p:nvSpPr>
        <p:spPr>
          <a:xfrm>
            <a:off x="6786546" y="1928802"/>
            <a:ext cx="235745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2024 год </a:t>
            </a:r>
          </a:p>
          <a:p>
            <a:pPr algn="ctr"/>
            <a:r>
              <a:rPr lang="ru-RU" sz="1200" dirty="0" smtClean="0"/>
              <a:t>9 454 190 рублей</a:t>
            </a:r>
            <a:endParaRPr lang="ru-RU" sz="1200" dirty="0"/>
          </a:p>
        </p:txBody>
      </p:sp>
      <p:sp>
        <p:nvSpPr>
          <p:cNvPr id="14" name="Овал 13"/>
          <p:cNvSpPr/>
          <p:nvPr/>
        </p:nvSpPr>
        <p:spPr>
          <a:xfrm>
            <a:off x="3428992" y="2357430"/>
            <a:ext cx="235745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2023 год </a:t>
            </a:r>
          </a:p>
          <a:p>
            <a:pPr algn="ctr"/>
            <a:r>
              <a:rPr lang="ru-RU" sz="1200" dirty="0" smtClean="0"/>
              <a:t>9 226 400 рублей</a:t>
            </a:r>
            <a:endParaRPr lang="ru-RU" sz="1200" dirty="0"/>
          </a:p>
        </p:txBody>
      </p:sp>
    </p:spTree>
  </p:cSld>
  <p:clrMapOvr>
    <a:masterClrMapping/>
  </p:clrMapOvr>
  <p:transition spd="med" advTm="6000">
    <p:split orient="vert"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71472" y="1714488"/>
            <a:ext cx="7858180" cy="78581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2100" dirty="0" smtClean="0"/>
              <a:t>Объем безвозмездных поступлений от других бюджетов бюджетной системы Российской Федерации</a:t>
            </a:r>
          </a:p>
          <a:p>
            <a:endParaRPr lang="ru-RU" dirty="0"/>
          </a:p>
        </p:txBody>
      </p:sp>
      <p:pic>
        <p:nvPicPr>
          <p:cNvPr id="11" name="Рисунок 10" descr="shutters_0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000372"/>
            <a:ext cx="5500758" cy="2605256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6500826" y="3000372"/>
            <a:ext cx="2500330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2022 год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 347 236 844 рубля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286512" y="4357694"/>
            <a:ext cx="2500330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2023 год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 326 448 190 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429256" y="5643554"/>
            <a:ext cx="2500330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2024 год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 337 223 283 рублей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Tm="6000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0" y="1714488"/>
            <a:ext cx="9144000" cy="357165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МУНИЦИПАЛЬНЫЕ ПРОГРАММЫ</a:t>
            </a:r>
            <a:endParaRPr lang="ru-RU" dirty="0"/>
          </a:p>
        </p:txBody>
      </p:sp>
      <p:pic>
        <p:nvPicPr>
          <p:cNvPr id="6" name="Рисунок 5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82" y="2428868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Бюджет муниципального района «</a:t>
            </a:r>
            <a:r>
              <a:rPr lang="ru-RU" sz="1200" dirty="0" err="1" smtClean="0"/>
              <a:t>Касторенский</a:t>
            </a:r>
            <a:r>
              <a:rPr lang="ru-RU" sz="1200" dirty="0" smtClean="0"/>
              <a:t> район Курской области  является программно-ориентированным. Расходование средств осуществляется на основании</a:t>
            </a:r>
            <a:endParaRPr lang="ru-RU" sz="1200" dirty="0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2428860" y="3071810"/>
            <a:ext cx="4357718" cy="103327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21 утвержденных </a:t>
            </a:r>
          </a:p>
          <a:p>
            <a:pPr algn="ctr"/>
            <a:r>
              <a:rPr lang="ru-RU" dirty="0" smtClean="0"/>
              <a:t>муниципальных программ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4500570"/>
            <a:ext cx="9144000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Общий объем программных расходов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428728" y="5214950"/>
            <a:ext cx="24288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2022 год</a:t>
            </a:r>
          </a:p>
          <a:p>
            <a:pPr algn="ctr"/>
            <a:r>
              <a:rPr lang="ru-RU" sz="1200" dirty="0" smtClean="0"/>
              <a:t>535 265 834 рубля</a:t>
            </a:r>
          </a:p>
          <a:p>
            <a:pPr algn="ctr"/>
            <a:endParaRPr lang="ru-RU" sz="1200" dirty="0"/>
          </a:p>
        </p:txBody>
      </p:sp>
      <p:sp>
        <p:nvSpPr>
          <p:cNvPr id="15" name="Овал 14"/>
          <p:cNvSpPr/>
          <p:nvPr/>
        </p:nvSpPr>
        <p:spPr>
          <a:xfrm>
            <a:off x="5572132" y="5214950"/>
            <a:ext cx="24288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93,6% от общего объема расходов</a:t>
            </a:r>
            <a:endParaRPr lang="ru-RU" sz="1200" dirty="0"/>
          </a:p>
        </p:txBody>
      </p:sp>
    </p:spTree>
  </p:cSld>
  <p:clrMapOvr>
    <a:masterClrMapping/>
  </p:clrMapOvr>
  <p:transition spd="med" advTm="6000">
    <p:cover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857224" y="1"/>
            <a:ext cx="7429552" cy="285727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Программная структура расходов бюджета муниципального района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501058" y="142852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" y="357170"/>
          <a:ext cx="9143998" cy="6786713"/>
        </p:xfrm>
        <a:graphic>
          <a:graphicData uri="http://schemas.openxmlformats.org/drawingml/2006/table">
            <a:tbl>
              <a:tblPr/>
              <a:tblGrid>
                <a:gridCol w="497811"/>
                <a:gridCol w="5855830"/>
                <a:gridCol w="930119"/>
                <a:gridCol w="930119"/>
                <a:gridCol w="930119"/>
              </a:tblGrid>
              <a:tr h="171429"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№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Наименование программы</a:t>
                      </a:r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000" b="1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2022 год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2023 год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u-RU" sz="10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2024 год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171429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535 265 834,00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428 848 841,00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437 294 328,00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17142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 программа  «Развитие культуры»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31 221 252,00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27 971 632,00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27 971 632,00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"Социальная поддержка граждан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области"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61 140 574,00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59 459 995,00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57 649 320,00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17142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 программа "Развитие образования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области"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378 190 881,00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309 147 886,00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318 371 676,00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«Управление муниципальным имуществом и земельными ресурсами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области»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Муниципальная программа "Энергосбережение и повышение энергетической эффективности 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области"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"Охрана окружающей среды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области"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1 815 000,00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"Обеспечение доступным и комфортным жильем и коммунальными услугами граждан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области"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10 096 741,00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1 765 862,00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3 193 329,00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43245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Муниципальная программа «Повышение эффективности работы с молодежью, организация отдыха  и оздоровления детей, молодежи, развитие физической культуры и спорта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области»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7 098 000,00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4 420 100,00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4 420 100,00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муниципальной службы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области»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 программа  «Сохранение и развитие архивного дела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области»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329 328,00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329 328,00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329 328,00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Муниципальная программа «Развитие транспортной системы, обеспечение перевозки пассажиров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 и безопасности дорожного движения»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23 994 297,00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11 781 064,00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12 008 854,00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«Профилактика правонарушений в Касторенском районе Курской области»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404 700,00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404 700,00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404 700,00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43245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 программа «Защита населения и территории от чрезвычайных ситуаций, обеспечение пожарной безопасности и безопасности людей на водных объектах в Касторенском районе Курской области»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1 050 000,00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387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 программа  "Повышение эффективности управления  финансами в Касторенском районе Курской области» </a:t>
                      </a:r>
                    </a:p>
                  </a:txBody>
                  <a:tcPr marL="5278" marR="5278" marT="527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13 155 361,00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11 998 574,00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11 375 689,00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малого и среднего  предпринимательства в Касторенском районе Курской области»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"Комплексное развитие сельских территорий Касторенского района Курской области"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2 900 000,00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"Содействие занятости населения в Касторенском районе Курской области"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424 700,00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424 700,00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424 700,00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информационного общества в Касторенском районе Курской области»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«Профилактика терроризма и экстремизма в Касторенском районе Курской области»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1 900 000,00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"Профилактика наркомании и медико-социальная реабилитация больных наркоманией в Касторенском районе Курской области"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60 000,00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  <a:tr h="29102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5278" marR="5278" marT="527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"Формирование законопослушного поведения участников дорожного движения в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районе Курской области 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278" marR="5278" marT="527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Tm="6000">
    <p:cover dir="l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" name="Содержимое 25" descr="IMG_2020_0.t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714620"/>
            <a:ext cx="1857387" cy="1393041"/>
          </a:xfrm>
        </p:spPr>
      </p:pic>
      <p:pic>
        <p:nvPicPr>
          <p:cNvPr id="8" name="Содержимое 7" descr="IMG_2020_0.t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571736" y="3643314"/>
            <a:ext cx="4071966" cy="3053976"/>
          </a:xfrm>
        </p:spPr>
      </p:pic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Содержимое 8"/>
          <p:cNvSpPr txBox="1">
            <a:spLocks/>
          </p:cNvSpPr>
          <p:nvPr/>
        </p:nvSpPr>
        <p:spPr>
          <a:xfrm>
            <a:off x="0" y="1714488"/>
            <a:ext cx="9144000" cy="642942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600" dirty="0" smtClean="0"/>
              <a:t>Для бюджета муниципального района с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амым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значимым направлением расходов является образование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00034" y="4786322"/>
          <a:ext cx="178595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</a:tblGrid>
              <a:tr h="71151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2022 год </a:t>
                      </a:r>
                    </a:p>
                    <a:p>
                      <a:pPr algn="ctr"/>
                      <a:r>
                        <a:rPr lang="ru-RU" sz="1400" dirty="0" smtClean="0"/>
                        <a:t>64,4%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368 371 223 руб.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7" name="Рисунок 26" descr="IMG_2020_0.t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00892" y="3071810"/>
            <a:ext cx="1643074" cy="1498671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714744" y="2571744"/>
          <a:ext cx="192882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</a:tblGrid>
              <a:tr h="71151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2023 год </a:t>
                      </a:r>
                    </a:p>
                    <a:p>
                      <a:pPr algn="ctr"/>
                      <a:r>
                        <a:rPr lang="ru-RU" sz="1400" dirty="0" smtClean="0"/>
                        <a:t>64,2%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296 380 328 руб.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929454" y="5286388"/>
          <a:ext cx="178595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</a:tblGrid>
              <a:tr h="71151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2024 год </a:t>
                      </a:r>
                    </a:p>
                    <a:p>
                      <a:pPr algn="ctr"/>
                      <a:r>
                        <a:rPr lang="ru-RU" sz="1400" dirty="0" smtClean="0"/>
                        <a:t>64,5%</a:t>
                      </a:r>
                    </a:p>
                    <a:p>
                      <a:pPr algn="ctr"/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305 604 118 руб.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advTm="6000"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71472" y="1857364"/>
            <a:ext cx="3714776" cy="35719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Дошкольное образование</a:t>
            </a:r>
            <a:endParaRPr lang="ru-RU" dirty="0"/>
          </a:p>
        </p:txBody>
      </p:sp>
      <p:pic>
        <p:nvPicPr>
          <p:cNvPr id="2051" name="Picture 3" descr="D:\Диск С\888\БЮДЖЕТ ДЛЯ ГРАЖДАН\БЮДЖЕТ ДЛЯ ГРАЖДАН 2020г\фото\образование\slajd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14818"/>
            <a:ext cx="3357554" cy="2518166"/>
          </a:xfrm>
          <a:prstGeom prst="rect">
            <a:avLst/>
          </a:prstGeom>
          <a:noFill/>
        </p:spPr>
      </p:pic>
      <p:pic>
        <p:nvPicPr>
          <p:cNvPr id="2052" name="Picture 4" descr="D:\Диск С\888\БЮДЖЕТ ДЛЯ ГРАЖДАН\БЮДЖЕТ ДЛЯ ГРАЖДАН 2020г\фото\образование\дошкольно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10" y="1857364"/>
            <a:ext cx="3929090" cy="1983369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0" y="2500306"/>
            <a:ext cx="1500166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2022 год</a:t>
            </a:r>
          </a:p>
          <a:p>
            <a:pPr algn="ctr"/>
            <a:r>
              <a:rPr lang="ru-RU" sz="1400" dirty="0" smtClean="0"/>
              <a:t>43 856 011 руб.</a:t>
            </a:r>
          </a:p>
          <a:p>
            <a:pPr algn="ctr"/>
            <a:r>
              <a:rPr lang="ru-RU" sz="1400" dirty="0" smtClean="0"/>
              <a:t>7,7%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643042" y="2500306"/>
            <a:ext cx="1571636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2023 год</a:t>
            </a:r>
          </a:p>
          <a:p>
            <a:pPr algn="ctr"/>
            <a:r>
              <a:rPr lang="ru-RU" sz="1400" dirty="0" smtClean="0"/>
              <a:t>36 281 643 руб.</a:t>
            </a:r>
          </a:p>
          <a:p>
            <a:pPr algn="ctr"/>
            <a:r>
              <a:rPr lang="ru-RU" sz="1400" dirty="0" smtClean="0"/>
              <a:t>7,9%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357554" y="2500306"/>
            <a:ext cx="1571636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2024 год</a:t>
            </a:r>
          </a:p>
          <a:p>
            <a:pPr algn="ctr"/>
            <a:r>
              <a:rPr lang="ru-RU" sz="1400" dirty="0" smtClean="0"/>
              <a:t>35 453 915 руб.</a:t>
            </a:r>
          </a:p>
          <a:p>
            <a:pPr algn="ctr"/>
            <a:r>
              <a:rPr lang="ru-RU" sz="1400" dirty="0" smtClean="0"/>
              <a:t>7,5%</a:t>
            </a:r>
            <a:endParaRPr lang="ru-RU" sz="1400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3428992" y="4071943"/>
          <a:ext cx="5715008" cy="2697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928694"/>
                <a:gridCol w="928694"/>
                <a:gridCol w="928662"/>
              </a:tblGrid>
              <a:tr h="28243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3194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«Реализация дошкольных образовательных программ»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22 960 700,00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17 330 142,00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16 502 414,00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47071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«Содействие развитию дошкольного образования»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18 880 151,00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18 880 151,00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18 880 151,00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57560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Основное мероприятие «Социальная поддержка работников образовательных организаций общего образования»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21 350,00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smtClean="0">
                          <a:solidFill>
                            <a:schemeClr val="tx1"/>
                          </a:solidFill>
                          <a:latin typeface="Times New Roman"/>
                        </a:rPr>
                        <a:t>21 350,00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21 350,00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84728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«Своевременная поверка и замена вышедших из строя приборов учета (Управление образования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Касторенского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 Курской области)»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50 000,00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50 000,00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50 000,00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501058" y="3857628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  <p:sp>
        <p:nvSpPr>
          <p:cNvPr id="15" name="Содержимое 10"/>
          <p:cNvSpPr>
            <a:spLocks noGrp="1"/>
          </p:cNvSpPr>
          <p:nvPr>
            <p:ph sz="half" idx="2"/>
          </p:nvPr>
        </p:nvSpPr>
        <p:spPr>
          <a:xfrm>
            <a:off x="3428992" y="3786190"/>
            <a:ext cx="1071570" cy="28575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в том числе:</a:t>
            </a:r>
            <a:endParaRPr lang="ru-RU" dirty="0"/>
          </a:p>
        </p:txBody>
      </p:sp>
    </p:spTree>
  </p:cSld>
  <p:clrMapOvr>
    <a:masterClrMapping/>
  </p:clrMapOvr>
  <p:transition advTm="6000">
    <p:pull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3357554" y="1714488"/>
            <a:ext cx="2643206" cy="28575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Общее образование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85720" y="2071678"/>
            <a:ext cx="1500166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2022 год</a:t>
            </a:r>
          </a:p>
          <a:p>
            <a:pPr algn="ctr"/>
            <a:r>
              <a:rPr lang="ru-RU" sz="1200" b="1" dirty="0" smtClean="0"/>
              <a:t>299 485 666 </a:t>
            </a:r>
            <a:r>
              <a:rPr lang="ru-RU" sz="1400" dirty="0" smtClean="0"/>
              <a:t>руб.</a:t>
            </a:r>
          </a:p>
          <a:p>
            <a:pPr algn="ctr"/>
            <a:r>
              <a:rPr lang="ru-RU" sz="1400" dirty="0" smtClean="0"/>
              <a:t>52,3%</a:t>
            </a:r>
            <a:endParaRPr lang="ru-RU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3786182" y="2071678"/>
            <a:ext cx="1571636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2023 год</a:t>
            </a:r>
          </a:p>
          <a:p>
            <a:pPr algn="ctr"/>
            <a:r>
              <a:rPr lang="ru-RU" sz="1200" b="1" dirty="0" smtClean="0"/>
              <a:t>237 679 039 </a:t>
            </a:r>
            <a:r>
              <a:rPr lang="ru-RU" sz="1400" dirty="0" smtClean="0"/>
              <a:t>руб.</a:t>
            </a:r>
          </a:p>
          <a:p>
            <a:pPr algn="ctr"/>
            <a:r>
              <a:rPr lang="ru-RU" sz="1400" dirty="0" smtClean="0"/>
              <a:t>51,5%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358082" y="2071678"/>
            <a:ext cx="1571636" cy="7386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2024 год</a:t>
            </a:r>
          </a:p>
          <a:p>
            <a:pPr algn="ctr"/>
            <a:r>
              <a:rPr lang="ru-RU" sz="1200" b="1" dirty="0" smtClean="0"/>
              <a:t>247 786 557 </a:t>
            </a:r>
            <a:r>
              <a:rPr lang="ru-RU" sz="1400" dirty="0" smtClean="0"/>
              <a:t>руб.</a:t>
            </a:r>
          </a:p>
          <a:p>
            <a:pPr algn="ctr"/>
            <a:r>
              <a:rPr lang="ru-RU" sz="1400" dirty="0" smtClean="0"/>
              <a:t>52,3%</a:t>
            </a:r>
            <a:endParaRPr lang="ru-RU" sz="1400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" y="3268659"/>
          <a:ext cx="9143999" cy="331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86511"/>
                <a:gridCol w="928694"/>
                <a:gridCol w="928694"/>
                <a:gridCol w="1000100"/>
              </a:tblGrid>
              <a:tr h="26823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4321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Региональный проект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«Цифровая 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образовательная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среда» за счет местного бюджета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77 468,00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89 871,00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Региональный проект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«Современная школа» за счет местного бюджета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27 760,00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158 187,00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558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Мероприятия по организации питания обучающихся из малоимущих и (или) многодетных семей, а также обучающихся с ограниченными возможностями здоровья в муниципальных образовательных организаций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3 679 128,00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3 679 128,00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  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3 679 128,00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560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Дополнительное финансирование мероприятий по организации питания обучающихся из малоимущих и (или) многодетных семей, а также обучающихся с ограниченными возможностями здоровья в муниципальных  общеобразовательных организациях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550 111,00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smtClean="0">
                          <a:solidFill>
                            <a:schemeClr val="tx1"/>
                          </a:solidFill>
                          <a:latin typeface="Times New Roman"/>
                        </a:rPr>
                        <a:t>550 111,00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550 111,00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69852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Реализация основных общеобразовательных и дополнительных общеобразовательных программ в части финансирования расходов на оплату труда работников муниципальных общеобразовательных организаций, расходов на приобретение учебников и учебных пособий, средств обучения, игр, игрушек (за исключением расходов на содержание зданий и оплату коммунальных услуг)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201 518 169,00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smtClean="0">
                          <a:solidFill>
                            <a:schemeClr val="tx1"/>
                          </a:solidFill>
                          <a:latin typeface="Times New Roman"/>
                        </a:rPr>
                        <a:t>201 518 169,00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201 518 169,00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81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Ежемесячное денежное вознаграждение за классное руководство педагогическим работникам государственных и муниципальных общеобразовательных организаций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12 421 080,00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smtClean="0">
                          <a:solidFill>
                            <a:schemeClr val="tx1"/>
                          </a:solidFill>
                          <a:latin typeface="Times New Roman"/>
                        </a:rPr>
                        <a:t>12 421 080,00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12 421 080,00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8139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Приобретение горюче-смазочных материалов для обеспечения подвоза обучающихся муниципальных общеобразовательных организаций к месту обучения и обратно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1 687 447,00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smtClean="0">
                          <a:solidFill>
                            <a:schemeClr val="tx1"/>
                          </a:solidFill>
                          <a:latin typeface="Times New Roman"/>
                        </a:rPr>
                        <a:t>1 687 447,00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1 687 447,00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429652" y="3000372"/>
            <a:ext cx="7143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в рублях</a:t>
            </a:r>
            <a:endParaRPr lang="ru-RU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2928934"/>
            <a:ext cx="10715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в том числе:</a:t>
            </a:r>
            <a:endParaRPr lang="ru-RU" sz="1050" dirty="0"/>
          </a:p>
        </p:txBody>
      </p:sp>
    </p:spTree>
  </p:cSld>
  <p:clrMapOvr>
    <a:masterClrMapping/>
  </p:clrMapOvr>
  <p:transition advTm="6000">
    <p:pull dir="r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14282" y="1928802"/>
          <a:ext cx="8643998" cy="913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42759"/>
                <a:gridCol w="877913"/>
                <a:gridCol w="877913"/>
                <a:gridCol w="945413"/>
              </a:tblGrid>
              <a:tr h="4011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56136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Организация бесплатного горячего питания обучающихся, получающих начальное общее образование в государственных и муниципальных образовательных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организациях за счет местного бюджета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627 296,00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610 816,00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629 252,00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pic>
        <p:nvPicPr>
          <p:cNvPr id="3074" name="Picture 2" descr="D:\Диск С\888\БЮДЖЕТ ДЛЯ ГРАЖДАН\БЮДЖЕТ ДЛЯ ГРАЖДАН 2020г\фото\образование\ESQglrgXcAAWn7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920687"/>
            <a:ext cx="7072362" cy="393731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215338" y="1714488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</p:spTree>
  </p:cSld>
  <p:clrMapOvr>
    <a:masterClrMapping/>
  </p:clrMapOvr>
  <p:transition advTm="6000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8686800" cy="857255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Доходы бюджета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71472" y="2285992"/>
            <a:ext cx="8115328" cy="4214842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 smtClean="0"/>
              <a:t>        Под доходами бюджета</a:t>
            </a:r>
            <a:r>
              <a:rPr lang="ru-RU" dirty="0" smtClean="0"/>
              <a:t> понимаются денежные средства, поступающие в бюджет в соответствии с законодательством Российской Федерации.</a:t>
            </a:r>
          </a:p>
          <a:p>
            <a:pPr algn="just">
              <a:buNone/>
            </a:pPr>
            <a:r>
              <a:rPr lang="ru-RU" dirty="0" smtClean="0"/>
              <a:t>       В соответствии с Бюджетным кодексом Российской Федерации доходы бюджетов образуются за счет налоговых и неналоговых доходов, а также за счет безвозмездных поступлений.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b="1" dirty="0" smtClean="0"/>
              <a:t>        К налоговым доходам</a:t>
            </a:r>
            <a:r>
              <a:rPr lang="ru-RU" dirty="0" smtClean="0"/>
              <a:t> относятся доходы от предусмотренных законодательством Российской Федерации о налогах и сборах федеральных налогов и сборов, в том числе от налогов, предусмотренных специальными налоговыми режимами, региональных и местных налогов, а также пеней и штрафов по ним.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b="1" dirty="0" smtClean="0"/>
              <a:t>       Федеральными налогами и сборами</a:t>
            </a:r>
            <a:r>
              <a:rPr lang="ru-RU" dirty="0" smtClean="0"/>
              <a:t> признаются налоги и сборы, которые установлены Налоговым кодексом Российской Федерации и обязательны к уплате на всей территории Российской Федерации.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b="1" dirty="0" smtClean="0"/>
              <a:t>        Специальные налоговые режимы </a:t>
            </a:r>
            <a:r>
              <a:rPr lang="ru-RU" dirty="0" smtClean="0"/>
              <a:t>установлены Налоговым кодексом Российской Федерации и применяются в случаях и порядке, которые предусмотрены Налоговым кодексом и иными актами законодательства о налогах и сборах. </a:t>
            </a:r>
          </a:p>
          <a:p>
            <a:pPr algn="just">
              <a:buNone/>
            </a:pPr>
            <a:r>
              <a:rPr lang="ru-RU" dirty="0" smtClean="0"/>
              <a:t>        Специальные налоговые режимы могут предусматривать особый порядок определения элементов налогообложения, а также освобождение от обязанности по уплате отдельных налогов и сборов.</a:t>
            </a:r>
          </a:p>
          <a:p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</p:spTree>
  </p:cSld>
  <p:clrMapOvr>
    <a:masterClrMapping/>
  </p:clrMapOvr>
  <p:transition spd="med" advTm="6000">
    <p:strips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14282" y="2714620"/>
          <a:ext cx="8715436" cy="3128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6742"/>
                <a:gridCol w="928694"/>
              </a:tblGrid>
              <a:tr h="34579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направления расходов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070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благоустройство МКДОУ "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Касторенский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/с «Сказка»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777 524,00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070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капитальный ремонт спортивного зала, раздевалок, коридоров муниципального казённого общеобразовательного учреждения "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Касторенская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средняя общеобразовательная школа №1"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3 398 000,00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070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замену оконных блоков, дверей МКОУ "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Краснодолинская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средняя общеобразовательная школа"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1 381 120,00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070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ремонт козырька, замену оконных блоков на оконные блоки ПВХ, замену дверных блоков муниципального казённого общеобразовательного учреждения "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Кразнознаменская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средняя общеобразовательная школа"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1 957 170,00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070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капитальный ремонт МКОУ "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Олымская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средняя общеобразовательная школа"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804 751,00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070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капитальный ремонт муниципального казённого общеобразовательного учреждения "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Ореховская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средняя общеобразовательная школа"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Касторенского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района Курской области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641 371,00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30700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капитальный ремонт МКОУ "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Касторенская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СОШ №2"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2 868 690,00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714744" y="1714488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Народный бюджет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000240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 основному мероприятию "Содействие развитию общего образования»  на реализацию проектов инициативного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бюджетирования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 на 2022 год запланировано  из местного бюджета 11 828 626,00 руб.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86776" y="2500306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</p:spTree>
  </p:cSld>
  <p:clrMapOvr>
    <a:masterClrMapping/>
  </p:clrMapOvr>
  <p:transition advTm="6000">
    <p:pull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1714488"/>
            <a:ext cx="9144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/>
              <a:t>Молодежная политика и оздоровление детей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28596" y="2000240"/>
          <a:ext cx="8429684" cy="344805"/>
        </p:xfrm>
        <a:graphic>
          <a:graphicData uri="http://schemas.openxmlformats.org/drawingml/2006/table">
            <a:tbl>
              <a:tblPr/>
              <a:tblGrid>
                <a:gridCol w="8429684"/>
              </a:tblGrid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latin typeface="Times New Roman"/>
                        </a:rPr>
                        <a:t>Муниципальная программа «Повышение эффективности работы с молодежью, организация отдыха и оздоровления детей, молодежи, развитие физической культуры и спорта в </a:t>
                      </a:r>
                      <a:r>
                        <a:rPr lang="ru-RU" sz="1100" b="1" i="0" u="none" strike="noStrike" dirty="0" err="1">
                          <a:latin typeface="Times New Roman"/>
                        </a:rPr>
                        <a:t>Касторенском</a:t>
                      </a:r>
                      <a:r>
                        <a:rPr lang="ru-RU" sz="1100" b="1" i="0" u="none" strike="noStrike" dirty="0">
                          <a:latin typeface="Times New Roman"/>
                        </a:rPr>
                        <a:t> районе Курской области»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286116" y="2643182"/>
          <a:ext cx="2745888" cy="785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424"/>
                <a:gridCol w="892424"/>
                <a:gridCol w="961040"/>
              </a:tblGrid>
              <a:tr h="4011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84698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2 297 900,00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350 000,00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350 000,00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pic>
        <p:nvPicPr>
          <p:cNvPr id="59394" name="Picture 2" descr="D:\Диск С\888\БЮДЖЕТ ДЛЯ ГРАЖДАН\БЮДЖЕТ ДЛЯ ГРАЖДАН 2020г\фото\образование\IMG_20201118_15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428869"/>
            <a:ext cx="2952769" cy="2214577"/>
          </a:xfrm>
          <a:prstGeom prst="rect">
            <a:avLst/>
          </a:prstGeom>
          <a:noFill/>
        </p:spPr>
      </p:pic>
      <p:pic>
        <p:nvPicPr>
          <p:cNvPr id="59395" name="Picture 3" descr="D:\Диск С\888\БЮДЖЕТ ДЛЯ ГРАЖДАН\БЮДЖЕТ ДЛЯ ГРАЖДАН 2020г\фото\образование\IMG_20201118_1500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428869"/>
            <a:ext cx="2833594" cy="212519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429256" y="2428868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42844" y="5072074"/>
          <a:ext cx="8715436" cy="1236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6742"/>
                <a:gridCol w="928694"/>
              </a:tblGrid>
              <a:tr h="33739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направления расходов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954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Мероприятия, связанные с организацией отдыха детей в каникулярное время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1 188 219,00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9954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Развитие системы оздоровления и отдыха детей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90 000,00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29954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Реализация мероприятий в сфере молодежной политики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260 000,00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4143372" y="4000504"/>
            <a:ext cx="107157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/>
              <a:t>в том числе: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6000">
    <p:pull dir="r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1428728" y="1643050"/>
            <a:ext cx="6615130" cy="90010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Доля расходов на развитие культуры</a:t>
            </a:r>
            <a:endParaRPr lang="ru-RU" dirty="0"/>
          </a:p>
        </p:txBody>
      </p:sp>
      <p:pic>
        <p:nvPicPr>
          <p:cNvPr id="7" name="Содержимое 6" descr="IMG_2020_0.t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28596" y="2285992"/>
            <a:ext cx="2318393" cy="1537294"/>
          </a:xfrm>
        </p:spPr>
      </p:pic>
      <p:pic>
        <p:nvPicPr>
          <p:cNvPr id="8" name="Рисунок 7" descr="IMG_2020_0.t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4786322"/>
            <a:ext cx="2476485" cy="1857364"/>
          </a:xfrm>
          <a:prstGeom prst="rect">
            <a:avLst/>
          </a:prstGeom>
        </p:spPr>
      </p:pic>
      <p:pic>
        <p:nvPicPr>
          <p:cNvPr id="11" name="Рисунок 10" descr="IMG_2020_0.t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3000372"/>
            <a:ext cx="3000363" cy="2001218"/>
          </a:xfrm>
          <a:prstGeom prst="rect">
            <a:avLst/>
          </a:prstGeom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00034" y="4357694"/>
          <a:ext cx="207170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2022 год</a:t>
                      </a:r>
                    </a:p>
                    <a:p>
                      <a:pPr algn="ctr"/>
                      <a:r>
                        <a:rPr lang="ru-RU" dirty="0" smtClean="0"/>
                        <a:t>5,2%</a:t>
                      </a:r>
                    </a:p>
                    <a:p>
                      <a:pPr algn="ctr"/>
                      <a:r>
                        <a:rPr lang="ru-RU" dirty="0" smtClean="0"/>
                        <a:t>29 861 078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571868" y="5286388"/>
          <a:ext cx="214314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0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2023 год</a:t>
                      </a:r>
                    </a:p>
                    <a:p>
                      <a:pPr algn="ctr"/>
                      <a:r>
                        <a:rPr lang="ru-RU" dirty="0" smtClean="0"/>
                        <a:t>5,8%</a:t>
                      </a:r>
                    </a:p>
                    <a:p>
                      <a:pPr algn="ctr"/>
                      <a:r>
                        <a:rPr lang="ru-RU" dirty="0" smtClean="0"/>
                        <a:t>26 611 458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500826" y="3357562"/>
          <a:ext cx="2071702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702"/>
              </a:tblGrid>
              <a:tr h="86678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2024 год</a:t>
                      </a:r>
                    </a:p>
                    <a:p>
                      <a:pPr algn="ctr"/>
                      <a:r>
                        <a:rPr lang="ru-RU" dirty="0" smtClean="0"/>
                        <a:t>5,6%</a:t>
                      </a:r>
                    </a:p>
                    <a:p>
                      <a:pPr algn="ctr"/>
                      <a:r>
                        <a:rPr lang="ru-RU" dirty="0" smtClean="0"/>
                        <a:t>26 611 458 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 advTm="6000">
    <p:pull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1714488"/>
            <a:ext cx="9144000" cy="35719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b="1" dirty="0" smtClean="0"/>
              <a:t>Муниципальная  программа  «Развитие культуры в </a:t>
            </a:r>
            <a:r>
              <a:rPr lang="ru-RU" sz="1400" b="1" dirty="0" err="1" smtClean="0"/>
              <a:t>Касторенском</a:t>
            </a:r>
            <a:r>
              <a:rPr lang="ru-RU" sz="1400" b="1" dirty="0" smtClean="0"/>
              <a:t> районе Курской области»</a:t>
            </a:r>
            <a:r>
              <a:rPr lang="ru-RU" sz="1400" dirty="0" smtClean="0"/>
              <a:t> </a:t>
            </a:r>
            <a:endParaRPr lang="ru-RU" sz="14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214679" y="2214554"/>
          <a:ext cx="5786446" cy="923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9342"/>
                <a:gridCol w="805712"/>
                <a:gridCol w="805712"/>
                <a:gridCol w="805680"/>
              </a:tblGrid>
              <a:tr h="252353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2022 г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2023 г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2024 г</a:t>
                      </a:r>
                      <a:endParaRPr lang="ru-RU" sz="105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2171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Основное мероприятие « Развитие культуры, сохранение и развитие кинообслуживания населения в 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районе»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13 979 420,00</a:t>
                      </a:r>
                      <a:endParaRPr lang="ru-RU" sz="105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11 415 200,00</a:t>
                      </a:r>
                      <a:endParaRPr lang="ru-RU" sz="105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5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11 415 200,00</a:t>
                      </a:r>
                      <a:endParaRPr lang="ru-RU" sz="105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pic>
        <p:nvPicPr>
          <p:cNvPr id="60418" name="Picture 2" descr="D:\Диск С\888\БЮДЖЕТ ДЛЯ ГРАЖДАН\БЮДЖЕТ ДЛЯ ГРАЖДАН 2020г\фото\культура\TnglY2Oe1a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214554"/>
            <a:ext cx="2840741" cy="1884358"/>
          </a:xfrm>
          <a:prstGeom prst="rect">
            <a:avLst/>
          </a:prstGeom>
          <a:noFill/>
        </p:spPr>
      </p:pic>
      <p:pic>
        <p:nvPicPr>
          <p:cNvPr id="60419" name="Picture 3" descr="D:\Диск С\888\БЮДЖЕТ ДЛЯ ГРАЖДАН\БЮДЖЕТ ДЛЯ ГРАЖДАН 2020г\фото\культура\469298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286124"/>
            <a:ext cx="2500330" cy="1875248"/>
          </a:xfrm>
          <a:prstGeom prst="rect">
            <a:avLst/>
          </a:prstGeom>
          <a:noFill/>
        </p:spPr>
      </p:pic>
      <p:pic>
        <p:nvPicPr>
          <p:cNvPr id="60420" name="Picture 4" descr="D:\Диск С\888\БЮДЖЕТ ДЛЯ ГРАЖДАН\БЮДЖЕТ ДЛЯ ГРАЖДАН 2020г\фото\культура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4643446"/>
            <a:ext cx="2841812" cy="1895466"/>
          </a:xfrm>
          <a:prstGeom prst="rect">
            <a:avLst/>
          </a:prstGeom>
          <a:noFill/>
        </p:spPr>
      </p:pic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85720" y="5500702"/>
          <a:ext cx="5643571" cy="848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/>
                <a:gridCol w="857256"/>
                <a:gridCol w="785818"/>
                <a:gridCol w="785787"/>
              </a:tblGrid>
              <a:tr h="252353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2022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2023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2024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2171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Основное мероприятие «Развитие библиотечного дела в 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Касторенском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районе»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10 277 000,00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9 778 600,00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9 778 600,00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358214" y="2000240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5286380" y="5286388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</p:spTree>
  </p:cSld>
  <p:clrMapOvr>
    <a:masterClrMapping/>
  </p:clrMapOvr>
  <p:transition spd="med" advTm="6000"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2000240"/>
            <a:ext cx="9144000" cy="35719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200" b="1" dirty="0" smtClean="0"/>
              <a:t>Муниципальная программа «Повышение эффективности работы с молодежью, организация отдыха  и оздоровления детей, молодежи, развитие физической культуры и спорта в </a:t>
            </a:r>
            <a:r>
              <a:rPr lang="ru-RU" sz="1200" b="1" dirty="0" err="1" smtClean="0"/>
              <a:t>Касторенском</a:t>
            </a:r>
            <a:r>
              <a:rPr lang="ru-RU" sz="1200" b="1" dirty="0" smtClean="0"/>
              <a:t> районе Курской области»</a:t>
            </a:r>
            <a:endParaRPr lang="ru-RU" sz="12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7158" y="5715016"/>
          <a:ext cx="8286809" cy="771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257"/>
                <a:gridCol w="1153866"/>
                <a:gridCol w="1153866"/>
                <a:gridCol w="1153820"/>
              </a:tblGrid>
              <a:tr h="252353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2022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2023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2024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2171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Основное мероприятие «Физическое воспитание, вовлечение населения в занятия физической культурой и спортом, обеспечение организации и проведения физкультурных мероприятий и спортивных мероприятий»;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335 000,00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335 000,00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335 000,00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571868" y="1714488"/>
            <a:ext cx="2000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Физическая культура </a:t>
            </a:r>
            <a:endParaRPr lang="ru-RU" sz="1400" dirty="0"/>
          </a:p>
        </p:txBody>
      </p:sp>
      <p:pic>
        <p:nvPicPr>
          <p:cNvPr id="61442" name="Picture 2" descr="D:\Диск С\888\БЮДЖЕТ ДЛЯ ГРАЖДАН\БЮДЖЕТ ДЛЯ ГРАЖДАН 2020г\фото\культура\lyzh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643181"/>
            <a:ext cx="3786214" cy="2571769"/>
          </a:xfrm>
          <a:prstGeom prst="rect">
            <a:avLst/>
          </a:prstGeom>
          <a:noFill/>
        </p:spPr>
      </p:pic>
      <p:pic>
        <p:nvPicPr>
          <p:cNvPr id="61443" name="Picture 3" descr="D:\Диск С\888\БЮДЖЕТ ДЛЯ ГРАЖДАН\БЮДЖЕТ ДЛЯ ГРАЖДАН 2020г\фото\культура\c2640e5060cb5a9b793fc0f663b70b8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643182"/>
            <a:ext cx="3857652" cy="255167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001024" y="5500702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</p:spTree>
  </p:cSld>
  <p:clrMapOvr>
    <a:masterClrMapping/>
  </p:clrMapOvr>
  <p:transition spd="med" advTm="6000">
    <p:pull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2071678"/>
            <a:ext cx="9144000" cy="35719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050" b="1" dirty="0" smtClean="0"/>
              <a:t>Муниципальная программа «Повышение эффективности работы с молодежью, организация отдыха  и оздоровления детей, молодежи, развитие физической культуры и спорта в </a:t>
            </a:r>
            <a:r>
              <a:rPr lang="ru-RU" sz="1050" b="1" dirty="0" err="1" smtClean="0"/>
              <a:t>Касторенском</a:t>
            </a:r>
            <a:r>
              <a:rPr lang="ru-RU" sz="1050" b="1" dirty="0" smtClean="0"/>
              <a:t> районе Курской области»</a:t>
            </a:r>
            <a:endParaRPr lang="ru-RU" sz="105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57158" y="5715016"/>
          <a:ext cx="8286809" cy="680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5257"/>
                <a:gridCol w="1153866"/>
                <a:gridCol w="1153866"/>
                <a:gridCol w="1153820"/>
              </a:tblGrid>
              <a:tr h="252353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2022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2023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2024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2171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Основное мероприятие «Обеспечение деятельности и выполнение функций  физкультурно-оздоровительным комплексом </a:t>
                      </a:r>
                      <a:r>
                        <a:rPr lang="ru-RU" sz="1100" b="0" i="0" u="none" strike="noStrike" dirty="0" err="1">
                          <a:solidFill>
                            <a:schemeClr val="tx1"/>
                          </a:solidFill>
                          <a:latin typeface="Times New Roman"/>
                        </a:rPr>
                        <a:t>Касторенского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 района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»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4 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465 100,00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</a:t>
                      </a:r>
                      <a:r>
                        <a:rPr lang="ru-RU" sz="1100" b="0" i="0" u="none" strike="noStrike" baseline="0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 735 100</a:t>
                      </a:r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3 735 100,00</a:t>
                      </a:r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857620" y="1714488"/>
            <a:ext cx="16430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Массовый спорт</a:t>
            </a:r>
            <a:endParaRPr lang="ru-RU" sz="1400" dirty="0"/>
          </a:p>
        </p:txBody>
      </p:sp>
      <p:pic>
        <p:nvPicPr>
          <p:cNvPr id="62466" name="Picture 2" descr="D:\Диск С\888\БЮДЖЕТ ДЛЯ ГРАЖДАН\БЮДЖЕТ ДЛЯ ГРАЖДАН 2020г\фото\культура\CTX0GtzWcAAfxb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71743"/>
            <a:ext cx="3929090" cy="294681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8001024" y="5500702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  <p:pic>
        <p:nvPicPr>
          <p:cNvPr id="1026" name="Picture 2" descr="D:\Диск С\888\БЮДЖЕТ ДЛЯ ГРАЖДАН\БЮДЖЕТ ДЛЯ ГРАЖДАН 2020г\фото\культура\TfREKc3-Jx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1999" y="2571744"/>
            <a:ext cx="4421069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pull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5057417"/>
          <a:ext cx="9144001" cy="1800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7949"/>
                <a:gridCol w="928694"/>
                <a:gridCol w="928694"/>
                <a:gridCol w="928664"/>
              </a:tblGrid>
              <a:tr h="27627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мероприятия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2022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2023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 на 2024 г</a:t>
                      </a:r>
                      <a:endParaRPr lang="ru-RU" sz="11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61689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по муниципальной программе "Социальная поддержка граждан в </a:t>
                      </a:r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Касторенском</a:t>
                      </a:r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районе Курской области« за</a:t>
                      </a:r>
                      <a:r>
                        <a:rPr lang="ru-RU" sz="11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счет средств местного бюджета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3 000 000,00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100 000,00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100 000,00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61689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 «Предоставление выплаты пенсий за выслугу лет и доплат к пенсиям  муниципальным   служащих"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2 500 000,00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450485"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Основное мероприятие « Предоставление средств на осуществление мер по улучшению положения и качества жизни граждан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500 000,00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100 000,00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100 000,00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14282" y="1714488"/>
            <a:ext cx="87154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1200" dirty="0" smtClean="0"/>
              <a:t>Социальная поддержка граждан не менее важный аспект в распределении бюджета муниципального района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501058" y="4857760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  <p:pic>
        <p:nvPicPr>
          <p:cNvPr id="11" name="Рисунок 10" descr="IMG_2021_0.t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000240"/>
            <a:ext cx="3929058" cy="2946794"/>
          </a:xfrm>
          <a:prstGeom prst="rect">
            <a:avLst/>
          </a:prstGeom>
        </p:spPr>
      </p:pic>
      <p:pic>
        <p:nvPicPr>
          <p:cNvPr id="12" name="Рисунок 11" descr="IMG_2021_0.t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2000240"/>
            <a:ext cx="4357685" cy="2908366"/>
          </a:xfrm>
          <a:prstGeom prst="rect">
            <a:avLst/>
          </a:prstGeom>
        </p:spPr>
      </p:pic>
    </p:spTree>
  </p:cSld>
  <p:clrMapOvr>
    <a:masterClrMapping/>
  </p:clrMapOvr>
  <p:transition spd="med" advTm="6000">
    <p:blinds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Содержимое 6" descr="IMG_2020_0.tmp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1693277"/>
            <a:ext cx="9144000" cy="5164723"/>
          </a:xfrm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0" y="1714489"/>
            <a:ext cx="9144000" cy="78581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Муниципальная программа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«Повышение эффективности управления  финансами в </a:t>
            </a:r>
            <a:r>
              <a:rPr lang="ru-RU" b="1" dirty="0" err="1" smtClean="0">
                <a:solidFill>
                  <a:schemeClr val="bg1"/>
                </a:solidFill>
              </a:rPr>
              <a:t>Касторенском</a:t>
            </a:r>
            <a:r>
              <a:rPr lang="ru-RU" b="1" dirty="0" smtClean="0">
                <a:solidFill>
                  <a:schemeClr val="bg1"/>
                </a:solidFill>
              </a:rPr>
              <a:t> районе Курской области»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одержимое 11"/>
          <p:cNvSpPr txBox="1">
            <a:spLocks/>
          </p:cNvSpPr>
          <p:nvPr/>
        </p:nvSpPr>
        <p:spPr>
          <a:xfrm>
            <a:off x="428596" y="4357694"/>
            <a:ext cx="2071702" cy="78581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2022 год</a:t>
            </a: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600" b="1" dirty="0" smtClean="0">
                <a:solidFill>
                  <a:schemeClr val="bg1"/>
                </a:solidFill>
              </a:rPr>
              <a:t>0,7%</a:t>
            </a: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286124"/>
            <a:ext cx="50006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Основное мероприятие «Обеспечение деятельности и выполнение функций  финансово-экономического управления Администрации </a:t>
            </a:r>
            <a:r>
              <a:rPr lang="ru-RU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Касторенского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района  Курской области»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9190" y="3357562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4 257 000,00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2067" y="2857496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2022 год</a:t>
            </a:r>
            <a:endParaRPr lang="ru-RU" sz="1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7950" y="2857496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год</a:t>
            </a:r>
            <a:endParaRPr lang="ru-RU" sz="1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00958" y="2857496"/>
            <a:ext cx="857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2024 год</a:t>
            </a:r>
            <a:endParaRPr lang="ru-RU" sz="1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43636" y="3429000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4 257 000,00</a:t>
            </a:r>
          </a:p>
          <a:p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29520" y="3429000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4 257 000,00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одержимое 11"/>
          <p:cNvSpPr txBox="1">
            <a:spLocks/>
          </p:cNvSpPr>
          <p:nvPr/>
        </p:nvSpPr>
        <p:spPr>
          <a:xfrm>
            <a:off x="3571868" y="4286256"/>
            <a:ext cx="2071702" cy="78581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2023 год</a:t>
            </a: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600" b="1" dirty="0" smtClean="0">
                <a:solidFill>
                  <a:schemeClr val="bg1"/>
                </a:solidFill>
              </a:rPr>
              <a:t>0,9%</a:t>
            </a: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Содержимое 11"/>
          <p:cNvSpPr txBox="1">
            <a:spLocks/>
          </p:cNvSpPr>
          <p:nvPr/>
        </p:nvSpPr>
        <p:spPr>
          <a:xfrm>
            <a:off x="6429388" y="4286256"/>
            <a:ext cx="2071702" cy="785818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2024 год</a:t>
            </a: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600" b="1" dirty="0" smtClean="0">
                <a:solidFill>
                  <a:schemeClr val="bg1"/>
                </a:solidFill>
              </a:rPr>
              <a:t>0,9%</a:t>
            </a: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72462" y="2571744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bg1"/>
                </a:solidFill>
              </a:rPr>
              <a:t>в рублях</a:t>
            </a:r>
            <a:endParaRPr lang="ru-RU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Tm="6000">
    <p:checke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0"/>
            <a:ext cx="9144000" cy="28572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 smtClean="0"/>
              <a:t>Структура расходов муниципального района по разделам и подразделам функциональной классификации 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half" idx="2"/>
          </p:nvPr>
        </p:nvGraphicFramePr>
        <p:xfrm>
          <a:off x="1" y="296279"/>
          <a:ext cx="9143999" cy="6561721"/>
        </p:xfrm>
        <a:graphic>
          <a:graphicData uri="http://schemas.openxmlformats.org/drawingml/2006/table">
            <a:tbl>
              <a:tblPr/>
              <a:tblGrid>
                <a:gridCol w="500033"/>
                <a:gridCol w="6143668"/>
                <a:gridCol w="785818"/>
                <a:gridCol w="857256"/>
                <a:gridCol w="857224"/>
              </a:tblGrid>
              <a:tr h="21431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80"/>
                          </a:solidFill>
                          <a:latin typeface="Times New Roman"/>
                        </a:rPr>
                        <a:t>Раздел, Подраздел</a:t>
                      </a:r>
                      <a:r>
                        <a:rPr lang="ru-RU" sz="8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800" b="1" i="0" u="none" strike="noStrike" dirty="0">
                        <a:solidFill>
                          <a:srgbClr val="000080"/>
                        </a:solidFill>
                        <a:latin typeface="Times New Roman"/>
                      </a:endParaRP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80"/>
                          </a:solidFill>
                          <a:latin typeface="Times New Roman"/>
                        </a:rPr>
                        <a:t>Наименование</a:t>
                      </a:r>
                      <a:r>
                        <a:rPr lang="ru-RU" sz="8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800" b="1" i="0" u="none" strike="noStrike" dirty="0">
                        <a:solidFill>
                          <a:srgbClr val="000080"/>
                        </a:solidFill>
                        <a:latin typeface="Times New Roman"/>
                      </a:endParaRP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 dirty="0">
                          <a:solidFill>
                            <a:srgbClr val="000080"/>
                          </a:solidFill>
                          <a:latin typeface="Times New Roman"/>
                        </a:rPr>
                        <a:t>2022 год</a:t>
                      </a:r>
                      <a:r>
                        <a:rPr lang="ru-RU" sz="8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800" b="1" i="0" u="none" strike="noStrike" dirty="0">
                        <a:solidFill>
                          <a:srgbClr val="000080"/>
                        </a:solidFill>
                        <a:latin typeface="Times New Roman"/>
                      </a:endParaRP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80"/>
                          </a:solidFill>
                          <a:latin typeface="Times New Roman"/>
                        </a:rPr>
                        <a:t>2023 год</a:t>
                      </a:r>
                      <a:r>
                        <a:rPr lang="ru-RU" sz="8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800" b="1" i="0" u="none" strike="noStrike">
                        <a:solidFill>
                          <a:srgbClr val="000080"/>
                        </a:solidFill>
                        <a:latin typeface="Times New Roman"/>
                      </a:endParaRP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800" b="1" i="0" u="none" strike="noStrike">
                          <a:solidFill>
                            <a:srgbClr val="000080"/>
                          </a:solidFill>
                          <a:latin typeface="Times New Roman"/>
                        </a:rPr>
                        <a:t>2024 год</a:t>
                      </a:r>
                      <a:r>
                        <a:rPr lang="ru-RU" sz="8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 </a:t>
                      </a:r>
                      <a:endParaRPr lang="ru-RU" sz="800" b="1" i="0" u="none" strike="noStrike">
                        <a:solidFill>
                          <a:srgbClr val="000080"/>
                        </a:solidFill>
                        <a:latin typeface="Times New Roman"/>
                      </a:endParaRP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CC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 dirty="0">
                          <a:solidFill>
                            <a:srgbClr val="FFFF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4546" marR="3586" marT="35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8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46" marR="3586" marT="35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572 152 169,00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461 780 215,00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473 732 566,00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73516"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0" u="none" strike="noStrike">
                          <a:solidFill>
                            <a:srgbClr val="FFFF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4546" marR="3586" marT="35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ru-RU" sz="800" b="0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том числе: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ru-RU" sz="800" b="0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4546" marR="3586" marT="35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586" marR="3586" marT="35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586" marR="3586" marT="3586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44 669 690,00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35 448 729,00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35 486 593,00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0102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1 687 500,00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1 687 500,00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1 687 500,00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21454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0103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законодательных (представительных) органов государственной власти и представительных органов муниципальных образований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835 600,00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835 600,00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835 600,00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21454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0104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Правительства Российской Федерации, высших 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15 050 698,00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15 050 698,00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15 050 698,00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0105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Судебная система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46 640,00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58480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0106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6 142 652,00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6 142 652,00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6 142 652,00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0111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0113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20 406 600,00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11 232 279,00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11 270 143,00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1 050 000,00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550 000,00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550 000,00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0309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Гражданская оборона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6655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0310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 природного и техногенного характера, пожарная безопасность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26 988 038,00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12 961 116,00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14 616 373,00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0408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Транспорт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2 804 297,00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2 554 664,00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2 554 664,00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0409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21 190 000,00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9 226 400,00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9 454 190,00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0412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2 993 741,00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1 180 052,00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2 607 519,00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10 521 000,00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0501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0502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10 502 000,00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368 371 223,00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296 380 328,00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305 604 118,00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0701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Дошкольное образование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43 856 011,00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36 281 643,00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35 453 915,00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0702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Общее образование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299 485 666,00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237 679 039,00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247 786 557,00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0703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Дополнительное образование детей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11 352 608,00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11 352 608,00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11 352 608,00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0707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2 297 900,00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0709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образования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11 379 038,00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10 717 038,00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10 661 038,00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Культура, кинематография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29 861 078,00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26 611 458,00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26 611 458,00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0801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24 356 420,00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21 293 800,00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21 293 800,00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0804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культуры, кинематографии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5 504 658,00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5 317 658,00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5 317 658,00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276 473,00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276 473,00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276 473,00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0907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Санитарно-эпидемиологическое благополучие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276 473,00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276 473,00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276 473,00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76 516 206,00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74 105 437,00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72 294 762,00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1001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Пенсионное обеспечение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2 500 000,00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1003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Социальное обеспечение населения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22 128 689,00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21 728 689,00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21 728 689,00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1004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Охрана семьи и детства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49 544 617,00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50 033 848,00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48 223 173,00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1006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социальной политики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2 342 900,00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2 342 900,00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2 342 900,00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4 800 100,00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4 070 100,00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4 070 100,00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1101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335 000,00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335 000,00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335 000,00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1102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Массовый спорт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4 465 100,00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3 735 100,00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3 735 100,00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Межбюджетные трансферты общего характера бюджетам бюджетной системы Российской Федерации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9 098 361,00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7 941 574,00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7 318 689,00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50992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1401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Дотации на выравнивание бюджетной обеспеченности субъектов Российской Федерации и муниципальных образований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8 898 361,00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7 741 574,00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7 118 689,00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079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1403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Прочие межбюджетные трансферты общего характера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200 000,00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  <a:tr h="149179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3586" marR="3586" marT="35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3 416 000,00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6 885 000,00</a:t>
                      </a:r>
                    </a:p>
                  </a:txBody>
                  <a:tcPr marL="3586" marR="3586" marT="358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501058" y="142852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</p:spTree>
  </p:cSld>
  <p:clrMapOvr>
    <a:masterClrMapping/>
  </p:clrMapOvr>
  <p:transition spd="med" advTm="6000">
    <p:wheel spokes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1"/>
          <p:cNvGraphicFramePr/>
          <p:nvPr/>
        </p:nvGraphicFramePr>
        <p:xfrm>
          <a:off x="357158" y="1857364"/>
          <a:ext cx="842968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 advTm="6000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928926" y="1857364"/>
            <a:ext cx="4038600" cy="6429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Налоговые доходы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8596" y="2643182"/>
            <a:ext cx="4038600" cy="1928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i="1" dirty="0" smtClean="0"/>
              <a:t>Федеральные налоги:</a:t>
            </a:r>
            <a:endParaRPr lang="ru-RU" sz="1600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1700" dirty="0" smtClean="0"/>
              <a:t>- налог на доходы физических лиц;</a:t>
            </a:r>
          </a:p>
          <a:p>
            <a:pPr>
              <a:buNone/>
            </a:pPr>
            <a:r>
              <a:rPr lang="ru-RU" sz="1700" dirty="0" smtClean="0"/>
              <a:t>- акцизы по подакцизным товарам;</a:t>
            </a:r>
          </a:p>
          <a:p>
            <a:pPr>
              <a:buNone/>
            </a:pPr>
            <a:r>
              <a:rPr lang="ru-RU" sz="1700" dirty="0" smtClean="0"/>
              <a:t>- государственная пошлина.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8" name="Содержимое 6"/>
          <p:cNvSpPr txBox="1">
            <a:spLocks/>
          </p:cNvSpPr>
          <p:nvPr/>
        </p:nvSpPr>
        <p:spPr>
          <a:xfrm>
            <a:off x="4929190" y="2643182"/>
            <a:ext cx="4038600" cy="27146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r>
              <a:rPr lang="ru-RU" sz="1600" b="1" i="1" dirty="0" smtClean="0"/>
              <a:t>Специальные налоговые режимы:</a:t>
            </a:r>
            <a:endParaRPr lang="ru-RU" sz="1600" dirty="0" smtClean="0"/>
          </a:p>
          <a:p>
            <a:r>
              <a:rPr lang="ru-RU" sz="2800" dirty="0" smtClean="0"/>
              <a:t> </a:t>
            </a:r>
          </a:p>
          <a:p>
            <a:r>
              <a:rPr lang="ru-RU" sz="1700" dirty="0" smtClean="0"/>
              <a:t>- единый сельскохозяйственный налог;</a:t>
            </a:r>
          </a:p>
          <a:p>
            <a:r>
              <a:rPr lang="ru-RU" sz="1700" dirty="0" smtClean="0"/>
              <a:t>- единый налог на вмененный доход;</a:t>
            </a:r>
          </a:p>
          <a:p>
            <a:r>
              <a:rPr lang="ru-RU" sz="1700" dirty="0" smtClean="0"/>
              <a:t>- патентная система налогообложения.</a:t>
            </a:r>
          </a:p>
          <a:p>
            <a:endParaRPr lang="ru-RU" sz="2800" dirty="0" smtClean="0"/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3" name="Picture 1" descr="D:\Диск С\888\БЮДЖЕТ ДЛЯ ГРАЖДАН\БЮДЖЕТ ДЛЯ ГРАЖДАН 2020г\фото\деньги\bp_ce3c8b56e3f0dc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643446"/>
            <a:ext cx="2857520" cy="1428735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strips dir="r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1"/>
          <p:cNvGraphicFramePr/>
          <p:nvPr/>
        </p:nvGraphicFramePr>
        <p:xfrm>
          <a:off x="214282" y="1857364"/>
          <a:ext cx="864399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 advTm="6000"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1"/>
          <p:cNvGraphicFramePr/>
          <p:nvPr/>
        </p:nvGraphicFramePr>
        <p:xfrm>
          <a:off x="285720" y="1857364"/>
          <a:ext cx="864399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 advTm="6000"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1714488"/>
            <a:ext cx="9144000" cy="42862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dirty="0" smtClean="0"/>
              <a:t>    РАСХОДЫ МУНИЦИПАЛЬНОГО РАЙОНА ПО ВИДАМ РАСХОДОВ НА 2022 ГОД И НА ПЛАНОВЫЙ                                                                                                                                     ПЕРИОД 2023 И 2024 ГОДОВ </a:t>
            </a: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-2" y="2143118"/>
          <a:ext cx="9144001" cy="4714881"/>
        </p:xfrm>
        <a:graphic>
          <a:graphicData uri="http://schemas.openxmlformats.org/drawingml/2006/table">
            <a:tbl>
              <a:tblPr/>
              <a:tblGrid>
                <a:gridCol w="4942811"/>
                <a:gridCol w="1427121"/>
                <a:gridCol w="1395053"/>
                <a:gridCol w="1379016"/>
              </a:tblGrid>
              <a:tr h="31916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813" marR="4813" marT="481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8A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2022 год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813" marR="4813" marT="481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8A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2023 год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813" marR="4813" marT="481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8A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2024 год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813" marR="4813" marT="4813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38AC8"/>
                    </a:solidFill>
                  </a:tcPr>
                </a:tc>
              </a:tr>
              <a:tr h="1392705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выплаты персоналу в целях обеспечения выполнения функций государственными (муниципальными) органами, казенными учреждениями, органами управления государственными внебюджетными фондами (100)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308 493 264,00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308 436 264,00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308 474 264,00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801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Закупка товаров, работ и услуг для обеспечения государственных (муниципальных) нужд (200)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125 465 078,00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42 235 054,00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53 172 987,00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653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Социальное обеспечение и иные выплаты населению (300)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62 587 163,00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59 077 620,00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61 064 330,00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801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Капитальные вложения в объекты государственной (муниципальной) собственности (400)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39 539 395,00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15 394 795,00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11 538 388,00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653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Межбюджетные трансферты (500)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12 728 361,00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9 941 574,00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9 318 689,00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4801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субсидий бюджетным, автономным учреждениям и иным некоммерческим организациям (600)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16 103 208,00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16 103 208,00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16 103 208,00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653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Иные бюджетные ассигнования (800)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7 235 700,00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7 175 700,00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7 175 700,00</a:t>
                      </a:r>
                    </a:p>
                  </a:txBody>
                  <a:tcPr marL="4813" marR="4813" marT="481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04653"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 РАСХОДОВ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</a:txBody>
                  <a:tcPr marL="4813" marR="4813" marT="48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572 152 169,00</a:t>
                      </a:r>
                    </a:p>
                  </a:txBody>
                  <a:tcPr marL="4813" marR="4813" marT="48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458 364 215,00</a:t>
                      </a:r>
                    </a:p>
                  </a:txBody>
                  <a:tcPr marL="4813" marR="4813" marT="48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466 847 566,00</a:t>
                      </a:r>
                    </a:p>
                  </a:txBody>
                  <a:tcPr marL="4813" marR="4813" marT="481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8286776" y="1857364"/>
            <a:ext cx="6429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рублях</a:t>
            </a:r>
            <a:endParaRPr lang="ru-RU" sz="800" dirty="0"/>
          </a:p>
        </p:txBody>
      </p:sp>
    </p:spTree>
  </p:cSld>
  <p:clrMapOvr>
    <a:masterClrMapping/>
  </p:clrMapOvr>
  <p:transition spd="med" advTm="6000">
    <p:newsfla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0" y="1714488"/>
            <a:ext cx="9144000" cy="28575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/>
              <a:t>    Динамика расходов бюджета муниципального района « </a:t>
            </a:r>
            <a:r>
              <a:rPr lang="ru-RU" b="1" dirty="0" err="1" smtClean="0"/>
              <a:t>Касторенский</a:t>
            </a:r>
            <a:r>
              <a:rPr lang="ru-RU" b="1" dirty="0" smtClean="0"/>
              <a:t> район»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19"/>
          <p:cNvGraphicFramePr/>
          <p:nvPr/>
        </p:nvGraphicFramePr>
        <p:xfrm>
          <a:off x="1285852" y="2071678"/>
          <a:ext cx="7000924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 advTm="6000">
    <p:split orient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000364" y="1714488"/>
            <a:ext cx="3657600" cy="28575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Муниципальный долг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200024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/>
              <a:t>Муниципальный долг</a:t>
            </a:r>
            <a:r>
              <a:rPr lang="ru-RU" b="1" i="1" dirty="0" smtClean="0"/>
              <a:t> – </a:t>
            </a:r>
            <a:r>
              <a:rPr lang="ru-RU" dirty="0" smtClean="0"/>
              <a:t>долговые  обязательства, принятые  на  себя  муниципальным районом.</a:t>
            </a:r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786050" y="2643182"/>
          <a:ext cx="3619500" cy="748665"/>
        </p:xfrm>
        <a:graphic>
          <a:graphicData uri="http://schemas.openxmlformats.org/drawingml/2006/table">
            <a:tbl>
              <a:tblPr/>
              <a:tblGrid>
                <a:gridCol w="1714500"/>
                <a:gridCol w="1905000"/>
              </a:tblGrid>
              <a:tr h="2762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51400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51400" algn="l"/>
                        </a:tabLst>
                      </a:pPr>
                      <a:r>
                        <a:rPr lang="ru-RU" sz="1200" b="1" dirty="0">
                          <a:latin typeface="Verdana"/>
                          <a:ea typeface="Times New Roman"/>
                          <a:cs typeface="Times New Roman"/>
                        </a:rPr>
                        <a:t>На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51400" algn="l"/>
                        </a:tabLst>
                      </a:pPr>
                      <a:r>
                        <a:rPr lang="ru-RU" sz="1200" b="1" dirty="0" smtClean="0">
                          <a:latin typeface="Verdana"/>
                          <a:ea typeface="Times New Roman"/>
                          <a:cs typeface="Times New Roman"/>
                        </a:rPr>
                        <a:t>01.01.2021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51400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51400" algn="l"/>
                        </a:tabLst>
                      </a:pPr>
                      <a:r>
                        <a:rPr lang="ru-RU" sz="1200" b="1" dirty="0">
                          <a:latin typeface="Verdana"/>
                          <a:ea typeface="Times New Roman"/>
                          <a:cs typeface="Times New Roman"/>
                        </a:rPr>
                        <a:t>На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851400" algn="l"/>
                        </a:tabLst>
                      </a:pPr>
                      <a:r>
                        <a:rPr lang="ru-RU" sz="1200" b="1" dirty="0" smtClean="0">
                          <a:latin typeface="Verdana"/>
                          <a:ea typeface="Times New Roman"/>
                          <a:cs typeface="Times New Roman"/>
                        </a:rPr>
                        <a:t>01.01.2022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51400" algn="l"/>
                        </a:tabLs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851400" algn="l"/>
                        </a:tabLst>
                      </a:pPr>
                      <a:r>
                        <a:rPr lang="ru-RU" sz="1200" b="0" dirty="0">
                          <a:solidFill>
                            <a:schemeClr val="bg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0,0</a:t>
                      </a:r>
                      <a:endParaRPr lang="ru-RU" sz="1200" b="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4" name="Содержимое 7"/>
          <p:cNvSpPr>
            <a:spLocks noGrp="1"/>
          </p:cNvSpPr>
          <p:nvPr>
            <p:ph sz="half" idx="1"/>
          </p:nvPr>
        </p:nvSpPr>
        <p:spPr>
          <a:xfrm>
            <a:off x="714348" y="3500438"/>
            <a:ext cx="7572428" cy="3214686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2700" b="1" i="1" dirty="0" smtClean="0"/>
              <a:t>         </a:t>
            </a:r>
            <a:r>
              <a:rPr lang="ru-RU" sz="2700" b="1" i="1" u="sng" dirty="0" smtClean="0"/>
              <a:t>ПРЕДЕЛЬНЫЙ ОБЪЕМ МУНИЦИПАЛЬНОГО ДОЛГА</a:t>
            </a:r>
            <a:r>
              <a:rPr lang="ru-RU" sz="2700" b="1" i="1" dirty="0" smtClean="0"/>
              <a:t> – это объем долга, который не может быть превышен при исполнении соответствующего бюджета.</a:t>
            </a:r>
            <a:endParaRPr lang="ru-RU" sz="2700" dirty="0" smtClean="0"/>
          </a:p>
          <a:p>
            <a:pPr algn="just">
              <a:buNone/>
            </a:pPr>
            <a:r>
              <a:rPr lang="ru-RU" sz="2700" b="1" i="1" dirty="0" smtClean="0"/>
              <a:t>        Объем муниципального долга при осуществлении муниципальных заимствований не должен превышать следующие значения:</a:t>
            </a:r>
          </a:p>
          <a:p>
            <a:pPr>
              <a:buNone/>
            </a:pPr>
            <a:r>
              <a:rPr lang="ru-RU" sz="2700" b="1" i="1" dirty="0" smtClean="0"/>
              <a:t>        </a:t>
            </a:r>
            <a:r>
              <a:rPr lang="ru-RU" sz="2700" b="1" dirty="0" smtClean="0"/>
              <a:t>в 2022 году до 26 267 000 рублей;</a:t>
            </a:r>
          </a:p>
          <a:p>
            <a:pPr>
              <a:buNone/>
            </a:pPr>
            <a:r>
              <a:rPr lang="ru-RU" sz="2700" b="1" dirty="0" smtClean="0"/>
              <a:t>        в 2023 году до 26 118 000 рублей;</a:t>
            </a:r>
          </a:p>
          <a:p>
            <a:pPr>
              <a:buNone/>
            </a:pPr>
            <a:r>
              <a:rPr lang="ru-RU" sz="2700" b="1" dirty="0" smtClean="0"/>
              <a:t>        в 2024 году до 26 662 000 рублей.</a:t>
            </a:r>
          </a:p>
          <a:p>
            <a:pPr algn="just">
              <a:buNone/>
            </a:pPr>
            <a:r>
              <a:rPr lang="ru-RU" sz="2700" b="1" i="1" dirty="0" smtClean="0"/>
              <a:t>        Верхний предел внутреннего долга муниципального района  на 1 января 2023 года по долговым обязательствам муниципального района установлен в сумме  0 рублей, в том числе по муниципальным гарантиям  в сумме 0 рублей; на 1 января 2024 года по долговым обязательствам муниципального района установлен в сумме  0 рублей, в том числе по муниципальным гарантиям  в сумме 0 рублей; на 1 января 2025 года по долговым обязательствам муниципального района установлен в сумме  0 рублей, в том числе по муниципальным гарантиям  в сумме 0 рублей.</a:t>
            </a:r>
            <a:r>
              <a:rPr lang="ru-RU" sz="2700" b="1" dirty="0" smtClean="0"/>
              <a:t> </a:t>
            </a:r>
            <a:endParaRPr lang="ru-RU" sz="2700" dirty="0" smtClean="0"/>
          </a:p>
          <a:p>
            <a:endParaRPr lang="ru-RU" dirty="0"/>
          </a:p>
        </p:txBody>
      </p:sp>
    </p:spTree>
  </p:cSld>
  <p:clrMapOvr>
    <a:masterClrMapping/>
  </p:clrMapOvr>
  <p:transition spd="med" advTm="6000">
    <p:split dir="in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6257" name="Прямоугольник 3"/>
          <p:cNvSpPr>
            <a:spLocks noChangeArrowheads="1"/>
          </p:cNvSpPr>
          <p:nvPr/>
        </p:nvSpPr>
        <p:spPr bwMode="auto">
          <a:xfrm>
            <a:off x="1000100" y="2643182"/>
            <a:ext cx="6786610" cy="1863704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/>
          </a:gra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Подготовлено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ф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инансово-экономическим управлением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Администрации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Касторенского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района Курской области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тел. +7(47157)-2-14-66 </a:t>
            </a:r>
          </a:p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Размещено на сайте </a:t>
            </a:r>
            <a:r>
              <a:rPr lang="en-US" sz="1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http://kastor.reg-kursk.ru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Tm="6000">
    <p:strips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857364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857364"/>
            <a:ext cx="7972452" cy="4572032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4800" b="1" dirty="0" smtClean="0"/>
              <a:t>Контактная информация </a:t>
            </a:r>
            <a:endParaRPr lang="ru-RU" sz="4800" dirty="0" smtClean="0"/>
          </a:p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dirty="0" smtClean="0"/>
              <a:t>Финансово-экономическое управление Администрации </a:t>
            </a:r>
            <a:r>
              <a:rPr lang="ru-RU" sz="4800" dirty="0" err="1" smtClean="0"/>
              <a:t>Касторенского</a:t>
            </a:r>
            <a:r>
              <a:rPr lang="ru-RU" sz="4800" dirty="0" smtClean="0"/>
              <a:t> района Курской области:</a:t>
            </a:r>
          </a:p>
          <a:p>
            <a:pPr>
              <a:buNone/>
            </a:pPr>
            <a:r>
              <a:rPr lang="ru-RU" sz="4800" dirty="0" smtClean="0"/>
              <a:t> 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          Начальник Управления: Сапрыкина Ольга Михайловна </a:t>
            </a:r>
          </a:p>
          <a:p>
            <a:pPr>
              <a:buNone/>
            </a:pPr>
            <a:r>
              <a:rPr lang="ru-RU" sz="4800" dirty="0" smtClean="0"/>
              <a:t>	                                          тел.: (47157) 2-14-44 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	Заместитель начальника Управления:  </a:t>
            </a:r>
            <a:r>
              <a:rPr lang="ru-RU" sz="4800" dirty="0" err="1" smtClean="0"/>
              <a:t>Будкова</a:t>
            </a:r>
            <a:r>
              <a:rPr lang="ru-RU" sz="4800" dirty="0" smtClean="0"/>
              <a:t> Лилия Николаевна</a:t>
            </a:r>
          </a:p>
          <a:p>
            <a:pPr>
              <a:buNone/>
            </a:pPr>
            <a:r>
              <a:rPr lang="ru-RU" sz="4800" dirty="0" smtClean="0"/>
              <a:t>	                                           тел.: (47157) 2-14-66</a:t>
            </a:r>
          </a:p>
          <a:p>
            <a:pPr>
              <a:buNone/>
            </a:pPr>
            <a:r>
              <a:rPr lang="ru-RU" sz="4800" dirty="0" smtClean="0"/>
              <a:t>	                                           факс: (47157) 2-11-44</a:t>
            </a:r>
          </a:p>
          <a:p>
            <a:pPr>
              <a:buNone/>
            </a:pPr>
            <a:r>
              <a:rPr lang="ru-RU" sz="4800" dirty="0" smtClean="0"/>
              <a:t>	 </a:t>
            </a:r>
          </a:p>
          <a:p>
            <a:pPr>
              <a:buNone/>
            </a:pPr>
            <a:r>
              <a:rPr lang="ru-RU" sz="4800" dirty="0" smtClean="0"/>
              <a:t>	График работы Управления: понедельник – пятница с 8:00 до 17:00                                </a:t>
            </a:r>
          </a:p>
          <a:p>
            <a:pPr>
              <a:buNone/>
            </a:pPr>
            <a:r>
              <a:rPr lang="ru-RU" sz="4800" dirty="0" smtClean="0"/>
              <a:t>	                                                  перерыв с 12:00 по 13:00</a:t>
            </a:r>
          </a:p>
          <a:p>
            <a:pPr>
              <a:buNone/>
            </a:pPr>
            <a:r>
              <a:rPr lang="ru-RU" sz="4800" dirty="0" smtClean="0"/>
              <a:t>	                                                  суббота, воскресенье – выходные дни</a:t>
            </a:r>
          </a:p>
          <a:p>
            <a:pPr>
              <a:buNone/>
            </a:pPr>
            <a:r>
              <a:rPr lang="ru-RU" sz="4800" dirty="0" smtClean="0"/>
              <a:t>	 </a:t>
            </a:r>
          </a:p>
          <a:p>
            <a:pPr>
              <a:buNone/>
            </a:pPr>
            <a:r>
              <a:rPr lang="ru-RU" sz="4800" dirty="0" smtClean="0"/>
              <a:t>	Адрес:                                      306700, Курская область, </a:t>
            </a:r>
            <a:r>
              <a:rPr lang="ru-RU" sz="4800" dirty="0" err="1" smtClean="0"/>
              <a:t>Касторенский</a:t>
            </a:r>
            <a:r>
              <a:rPr lang="ru-RU" sz="4800" dirty="0" smtClean="0"/>
              <a:t>      </a:t>
            </a:r>
          </a:p>
          <a:p>
            <a:pPr>
              <a:buNone/>
            </a:pPr>
            <a:r>
              <a:rPr lang="ru-RU" sz="4800" dirty="0" smtClean="0"/>
              <a:t>	                                                  район,  п. </a:t>
            </a:r>
            <a:r>
              <a:rPr lang="ru-RU" sz="4800" dirty="0" err="1" smtClean="0"/>
              <a:t>Касторное</a:t>
            </a:r>
            <a:r>
              <a:rPr lang="ru-RU" sz="4800" dirty="0" smtClean="0"/>
              <a:t>, ул. 50 Лет           </a:t>
            </a:r>
          </a:p>
          <a:p>
            <a:pPr>
              <a:buNone/>
            </a:pPr>
            <a:r>
              <a:rPr lang="ru-RU" sz="4800" dirty="0" smtClean="0"/>
              <a:t>	                                                 Октября,6</a:t>
            </a:r>
          </a:p>
          <a:p>
            <a:pPr>
              <a:buNone/>
            </a:pPr>
            <a:endParaRPr lang="ru-RU" sz="4800" dirty="0" smtClean="0"/>
          </a:p>
          <a:p>
            <a:pPr>
              <a:buNone/>
            </a:pPr>
            <a:r>
              <a:rPr lang="ru-RU" sz="4800" dirty="0" smtClean="0"/>
              <a:t>	Е</a:t>
            </a:r>
            <a:r>
              <a:rPr lang="fr-FR" sz="4800" dirty="0" smtClean="0"/>
              <a:t>-mail:</a:t>
            </a:r>
            <a:r>
              <a:rPr lang="ru-RU" sz="4800" dirty="0" smtClean="0"/>
              <a:t>  </a:t>
            </a:r>
            <a:r>
              <a:rPr lang="en-US" sz="4800" dirty="0" smtClean="0"/>
              <a:t>fin</a:t>
            </a:r>
            <a:r>
              <a:rPr lang="ru-RU" sz="4800" dirty="0" smtClean="0"/>
              <a:t>4608@</a:t>
            </a:r>
            <a:r>
              <a:rPr lang="en-US" sz="4800" dirty="0" err="1" smtClean="0"/>
              <a:t>yandex</a:t>
            </a:r>
            <a:r>
              <a:rPr lang="ru-RU" sz="4800" dirty="0" smtClean="0"/>
              <a:t>.</a:t>
            </a:r>
            <a:r>
              <a:rPr lang="en-US" sz="4800" dirty="0" err="1" smtClean="0"/>
              <a:t>ru</a:t>
            </a:r>
            <a:r>
              <a:rPr lang="ru-RU" sz="4800" dirty="0" smtClean="0"/>
              <a:t> </a:t>
            </a:r>
          </a:p>
          <a:p>
            <a:pPr>
              <a:buNone/>
            </a:pPr>
            <a:r>
              <a:rPr lang="ru-RU" sz="4800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6000">
    <p:wheel spokes="8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500034" y="3000372"/>
            <a:ext cx="7972452" cy="214314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4800" b="1" dirty="0" smtClean="0"/>
              <a:t>СПАСИБО ЗА ВНИМАНИЕ!</a:t>
            </a:r>
            <a:endParaRPr lang="ru-RU" sz="4800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med" advTm="6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8329642" cy="228601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 smtClean="0"/>
              <a:t>           Неналоговые доходы</a:t>
            </a:r>
            <a:r>
              <a:rPr lang="ru-RU" dirty="0" smtClean="0"/>
              <a:t> включают в себя:</a:t>
            </a:r>
          </a:p>
          <a:p>
            <a:pPr>
              <a:buNone/>
            </a:pPr>
            <a:r>
              <a:rPr lang="ru-RU" dirty="0" smtClean="0"/>
              <a:t>           - доходы от использования имущества, находящегося в государственной или муниципальной собственности, за исключением имущества бюджетных и автономных учреждений, а также имущества государственных и муниципальных унитарных предприятий, в том числе казенных;</a:t>
            </a:r>
          </a:p>
          <a:p>
            <a:pPr>
              <a:buNone/>
            </a:pPr>
            <a:r>
              <a:rPr lang="ru-RU" dirty="0" smtClean="0"/>
              <a:t>           - доходы от продажи имущества, находящегося в государственной или муниципальной собственности, за исключением имущества бюджетных и автономных учреждений, а также имущества государственных и муниципальных унитарных предприятий, в том числе казенных;</a:t>
            </a:r>
          </a:p>
          <a:p>
            <a:pPr>
              <a:buNone/>
            </a:pPr>
            <a:r>
              <a:rPr lang="ru-RU" dirty="0" smtClean="0"/>
              <a:t>           -  доходы от платных услуг, оказываемых муниципальными казенными учреждениями;</a:t>
            </a:r>
          </a:p>
          <a:p>
            <a:pPr>
              <a:buNone/>
            </a:pPr>
            <a:r>
              <a:rPr lang="ru-RU" dirty="0" smtClean="0"/>
              <a:t>           -  плата за негативное воздействие на окружающую среду;</a:t>
            </a:r>
          </a:p>
          <a:p>
            <a:pPr>
              <a:buNone/>
            </a:pPr>
            <a:r>
              <a:rPr lang="ru-RU" dirty="0" smtClean="0"/>
              <a:t>           - средства, полученные в результате применения мер гражданско-правовой, административной и уголовной ответственности, в том числе штрафы, конфискации, компенсации, а также средства, полученные в возмещение вреда, причиненного Российской Федерации, субъектам Российской Федерации, муниципальным образованиям, и иные суммы принудительного изъятия;</a:t>
            </a:r>
          </a:p>
          <a:p>
            <a:pPr>
              <a:buNone/>
            </a:pPr>
            <a:r>
              <a:rPr lang="ru-RU" dirty="0" smtClean="0"/>
              <a:t>           -  иные неналоговые доходы.</a:t>
            </a:r>
          </a:p>
          <a:p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2"/>
          </p:nvPr>
        </p:nvGraphicFramePr>
        <p:xfrm>
          <a:off x="3071802" y="3929066"/>
          <a:ext cx="3781452" cy="285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9" name="Стрелка вниз 8"/>
          <p:cNvSpPr/>
          <p:nvPr/>
        </p:nvSpPr>
        <p:spPr>
          <a:xfrm>
            <a:off x="4500562" y="4286256"/>
            <a:ext cx="785818" cy="357190"/>
          </a:xfrm>
          <a:prstGeom prst="downArrow">
            <a:avLst>
              <a:gd name="adj1" fmla="val 2049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85722" y="4714884"/>
          <a:ext cx="8715432" cy="1857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2"/>
                <a:gridCol w="1285884"/>
                <a:gridCol w="1643074"/>
                <a:gridCol w="1357322"/>
                <a:gridCol w="1571636"/>
                <a:gridCol w="1214444"/>
              </a:tblGrid>
              <a:tr h="1857388">
                <a:tc>
                  <a:txBody>
                    <a:bodyPr/>
                    <a:lstStyle/>
                    <a:p>
                      <a:r>
                        <a:rPr kumimoji="0" lang="ru-RU" sz="13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Доходы от использования имущества, находящегося в государственной и        муниципальной                      собственности</a:t>
                      </a:r>
                      <a:endParaRPr lang="ru-RU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3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Платежи при пользовании природными ресурсами</a:t>
                      </a:r>
                      <a:endParaRPr lang="ru-RU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3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Доходы от оказания платных услуг (работ) и компенсации затрат государству</a:t>
                      </a:r>
                      <a:endParaRPr lang="ru-RU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3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Доходы от продажи </a:t>
                      </a:r>
                      <a:r>
                        <a:rPr kumimoji="0" lang="ru-RU" sz="12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материальных</a:t>
                      </a:r>
                      <a:r>
                        <a:rPr kumimoji="0" lang="ru-RU" sz="13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и нематериальных активов</a:t>
                      </a:r>
                      <a:endParaRPr lang="ru-RU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3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Административные платежи и сборы</a:t>
                      </a:r>
                      <a:endParaRPr lang="ru-RU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3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Штрафы, санкции, возмещение ущерба</a:t>
                      </a:r>
                      <a:endParaRPr lang="ru-RU" sz="1300" baseline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 advTm="6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928803"/>
            <a:ext cx="8258204" cy="57150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Расходы бюджета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42910" y="2500306"/>
            <a:ext cx="7896252" cy="2214578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    Расходы бюджета </a:t>
            </a:r>
            <a:r>
              <a:rPr lang="ru-RU" dirty="0" smtClean="0"/>
              <a:t>– это выплачиваемые из бюджета денежные средства, которые направляются на финансовое обеспечение задач и функций органов местного самоуправления.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pic>
        <p:nvPicPr>
          <p:cNvPr id="1026" name="Picture 2" descr="D:\Диск С\888\БЮДЖЕТ ДЛЯ ГРАЖДАН\БЮДЖЕТ ДЛЯ ГРАЖДАН 2020г\фото\деньги\s1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500570"/>
            <a:ext cx="4286280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000240"/>
            <a:ext cx="8258204" cy="114300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Бюджет любого уровня может существовать в трех  состояниях, эти состояния называются: </a:t>
            </a:r>
            <a:r>
              <a:rPr lang="ru-RU" dirty="0" err="1" smtClean="0"/>
              <a:t>профицит</a:t>
            </a:r>
            <a:r>
              <a:rPr lang="ru-RU" dirty="0" smtClean="0"/>
              <a:t>,  дефицит и  сбалансированный бюджет.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err="1" smtClean="0"/>
              <a:t>Профицит</a:t>
            </a:r>
            <a:r>
              <a:rPr lang="ru-RU" b="1" dirty="0" smtClean="0"/>
              <a:t> бюджета</a:t>
            </a:r>
            <a:r>
              <a:rPr lang="ru-RU" dirty="0" smtClean="0"/>
              <a:t> – превышение доходов бюджета над его расходами.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28596" y="1714489"/>
            <a:ext cx="8358246" cy="35719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Источники финансирования дефицита бюджета</a:t>
            </a: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12" name="Содержимое 10"/>
          <p:cNvSpPr txBox="1">
            <a:spLocks/>
          </p:cNvSpPr>
          <p:nvPr/>
        </p:nvSpPr>
        <p:spPr>
          <a:xfrm>
            <a:off x="2928926" y="2500306"/>
            <a:ext cx="365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142976" y="3143248"/>
            <a:ext cx="23574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ДОХОДЫ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572132" y="3143248"/>
            <a:ext cx="23574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РАСХОДЫ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2" name="Picture 4" descr="D:\Диск С\888\БЮДЖЕТ ДЛЯ ГРАЖДАН\БЮДЖЕТ ДЛЯ ГРАЖДАН 2020г\фото\деньги\img-20190321131357-9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643314"/>
            <a:ext cx="2357454" cy="1928826"/>
          </a:xfrm>
          <a:prstGeom prst="rect">
            <a:avLst/>
          </a:prstGeom>
          <a:noFill/>
        </p:spPr>
      </p:pic>
      <p:pic>
        <p:nvPicPr>
          <p:cNvPr id="27653" name="Picture 5" descr="D:\Диск С\888\БЮДЖЕТ ДЛЯ ГРАЖДАН\БЮДЖЕТ ДЛЯ ГРАЖДАН 2020г\фото\деньги\s1200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643314"/>
            <a:ext cx="2981762" cy="200026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357686" y="4214818"/>
            <a:ext cx="5715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smtClean="0"/>
              <a:t>&gt;</a:t>
            </a:r>
            <a:endParaRPr lang="ru-RU" sz="6000" dirty="0"/>
          </a:p>
        </p:txBody>
      </p:sp>
    </p:spTree>
  </p:cSld>
  <p:clrMapOvr>
    <a:masterClrMapping/>
  </p:clrMapOvr>
  <p:transition spd="med" advTm="6000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571472" y="2143117"/>
            <a:ext cx="7929618" cy="35718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500" b="1" dirty="0" smtClean="0"/>
              <a:t>Дефицит бюджета</a:t>
            </a:r>
            <a:r>
              <a:rPr lang="ru-RU" sz="1500" dirty="0" smtClean="0"/>
              <a:t> – превышение расходов бюджета над его доходами.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357290" y="2643182"/>
            <a:ext cx="23574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ДОХОДЫ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500694" y="2643182"/>
            <a:ext cx="23574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РАСХОДЫ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4" descr="D:\Диск С\888\БЮДЖЕТ ДЛЯ ГРАЖДАН\БЮДЖЕТ ДЛЯ ГРАЖДАН 2020г\фото\деньги\img-20190321131357-9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143248"/>
            <a:ext cx="2357454" cy="192882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000496" y="3643314"/>
            <a:ext cx="10715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/>
              <a:t>&lt;</a:t>
            </a:r>
            <a:endParaRPr lang="ru-RU" sz="6000" dirty="0"/>
          </a:p>
        </p:txBody>
      </p:sp>
      <p:pic>
        <p:nvPicPr>
          <p:cNvPr id="14" name="Picture 5" descr="D:\Диск С\888\БЮДЖЕТ ДЛЯ ГРАЖДАН\БЮДЖЕТ ДЛЯ ГРАЖДАН 2020г\фото\деньги\s1200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143248"/>
            <a:ext cx="2981762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0" y="1714488"/>
            <a:ext cx="9144000" cy="428627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    Одним из принципов бюджетной системы Российской Федерации является принцип сбалансированности бюджета.</a:t>
            </a:r>
          </a:p>
          <a:p>
            <a:endParaRPr lang="ru-RU" dirty="0"/>
          </a:p>
        </p:txBody>
      </p:sp>
      <p:pic>
        <p:nvPicPr>
          <p:cNvPr id="4" name="Рисунок 3" descr="DSC_0008_0.t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714488"/>
          </a:xfrm>
          <a:prstGeom prst="rect">
            <a:avLst/>
          </a:prstGeom>
        </p:spPr>
      </p:pic>
      <p:sp>
        <p:nvSpPr>
          <p:cNvPr id="6" name="Содержимое 10"/>
          <p:cNvSpPr txBox="1">
            <a:spLocks/>
          </p:cNvSpPr>
          <p:nvPr/>
        </p:nvSpPr>
        <p:spPr>
          <a:xfrm>
            <a:off x="285720" y="2143116"/>
            <a:ext cx="8501122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algn="ctr"/>
            <a:r>
              <a:rPr lang="ru-RU" sz="1100" b="1" dirty="0" smtClean="0"/>
              <a:t>Сбалансированность бюджета</a:t>
            </a:r>
            <a:r>
              <a:rPr lang="ru-RU" sz="1100" dirty="0" smtClean="0"/>
              <a:t> означает, что объем расходов бюджета должен соответствовать суммарному объему доходов бюджета и поступлений источников финансирования его дефицита, уменьшенных на суммы выплат из бюджета, связанных с источниками финансирования дефицита бюджета и изменением остатков на счетах по учету средств бюджетов</a:t>
            </a:r>
            <a:endParaRPr lang="ru-RU" sz="11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42910" y="2928934"/>
            <a:ext cx="1785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ДОХОДЫ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357950" y="2928934"/>
            <a:ext cx="2071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РАСХОДЫ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571868" y="2928934"/>
            <a:ext cx="17859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ИСТОЧНИКИ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43174" y="3857628"/>
            <a:ext cx="5000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+</a:t>
            </a:r>
            <a:endParaRPr lang="ru-RU" sz="6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15008" y="3929066"/>
            <a:ext cx="6335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/>
              <a:t>=</a:t>
            </a:r>
            <a:endParaRPr lang="ru-RU" sz="6000" dirty="0"/>
          </a:p>
        </p:txBody>
      </p:sp>
      <p:pic>
        <p:nvPicPr>
          <p:cNvPr id="24577" name="Picture 1" descr="D:\Диск С\888\БЮДЖЕТ ДЛЯ ГРАЖДАН\БЮДЖЕТ ДЛЯ ГРАЖДАН 2020г\фото\деньги\depositphotos_90313798-stock-photo-stack-of-golden-coi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876"/>
            <a:ext cx="2143140" cy="1533512"/>
          </a:xfrm>
          <a:prstGeom prst="rect">
            <a:avLst/>
          </a:prstGeom>
          <a:noFill/>
        </p:spPr>
      </p:pic>
      <p:pic>
        <p:nvPicPr>
          <p:cNvPr id="24578" name="Picture 2" descr="D:\Диск С\888\БЮДЖЕТ ДЛЯ ГРАЖДАН\БЮДЖЕТ ДЛЯ ГРАЖДАН 2020г\фото\деньги\сто-бцы-зо-отого-и-серебряных-монет-изо-ированных-на-бе-ой-пре-посы-ке-664915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429000"/>
            <a:ext cx="1828800" cy="2371732"/>
          </a:xfrm>
          <a:prstGeom prst="rect">
            <a:avLst/>
          </a:prstGeom>
          <a:noFill/>
        </p:spPr>
      </p:pic>
      <p:pic>
        <p:nvPicPr>
          <p:cNvPr id="24579" name="Picture 3" descr="D:\Диск С\888\БЮДЖЕТ ДЛЯ ГРАЖДАН\БЮДЖЕТ ДЛЯ ГРАЖДАН 2020г\фото\деньги\стог-енег-зо-ота-изо-ированный-на-бе-изне-658772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429000"/>
            <a:ext cx="2438400" cy="2236787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6000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3651</TotalTime>
  <Words>4392</Words>
  <Application>Microsoft Office PowerPoint</Application>
  <PresentationFormat>Экран (4:3)</PresentationFormat>
  <Paragraphs>1211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в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RABMESTO2</dc:creator>
  <cp:lastModifiedBy>RABMESTO2</cp:lastModifiedBy>
  <cp:revision>308</cp:revision>
  <dcterms:created xsi:type="dcterms:W3CDTF">2020-07-28T07:12:35Z</dcterms:created>
  <dcterms:modified xsi:type="dcterms:W3CDTF">2021-12-21T07:17:57Z</dcterms:modified>
</cp:coreProperties>
</file>